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8" r:id="rId2"/>
  </p:sldMasterIdLst>
  <p:notesMasterIdLst>
    <p:notesMasterId r:id="rId27"/>
  </p:notesMasterIdLst>
  <p:sldIdLst>
    <p:sldId id="331" r:id="rId3"/>
    <p:sldId id="332" r:id="rId4"/>
    <p:sldId id="287" r:id="rId5"/>
    <p:sldId id="338" r:id="rId6"/>
    <p:sldId id="339" r:id="rId7"/>
    <p:sldId id="340" r:id="rId8"/>
    <p:sldId id="334" r:id="rId9"/>
    <p:sldId id="335" r:id="rId10"/>
    <p:sldId id="341" r:id="rId11"/>
    <p:sldId id="342" r:id="rId12"/>
    <p:sldId id="343" r:id="rId13"/>
    <p:sldId id="346" r:id="rId14"/>
    <p:sldId id="344" r:id="rId15"/>
    <p:sldId id="316" r:id="rId16"/>
    <p:sldId id="329" r:id="rId17"/>
    <p:sldId id="324" r:id="rId18"/>
    <p:sldId id="325" r:id="rId19"/>
    <p:sldId id="330" r:id="rId20"/>
    <p:sldId id="320" r:id="rId21"/>
    <p:sldId id="333" r:id="rId22"/>
    <p:sldId id="336" r:id="rId23"/>
    <p:sldId id="337" r:id="rId24"/>
    <p:sldId id="345" r:id="rId25"/>
    <p:sldId id="29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AAEBA7D0-9160-4F01-9151-EB312F3511D0}">
          <p14:sldIdLst>
            <p14:sldId id="331"/>
            <p14:sldId id="332"/>
            <p14:sldId id="287"/>
            <p14:sldId id="338"/>
            <p14:sldId id="339"/>
            <p14:sldId id="340"/>
            <p14:sldId id="334"/>
            <p14:sldId id="335"/>
            <p14:sldId id="341"/>
            <p14:sldId id="342"/>
            <p14:sldId id="343"/>
            <p14:sldId id="346"/>
            <p14:sldId id="344"/>
            <p14:sldId id="316"/>
            <p14:sldId id="329"/>
            <p14:sldId id="324"/>
            <p14:sldId id="325"/>
            <p14:sldId id="330"/>
            <p14:sldId id="320"/>
            <p14:sldId id="333"/>
            <p14:sldId id="336"/>
            <p14:sldId id="337"/>
            <p14:sldId id="345"/>
            <p14:sldId id="298"/>
          </p14:sldIdLst>
        </p14:section>
        <p14:section name="标注页" id="{4F6F5A76-2E03-48C5-B877-8BAC8FA13C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B1EA"/>
    <a:srgbClr val="009FFF"/>
    <a:srgbClr val="006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0" autoAdjust="0"/>
    <p:restoredTop sz="63196" autoAdjust="0"/>
  </p:normalViewPr>
  <p:slideViewPr>
    <p:cSldViewPr snapToGrid="0" showGuides="1">
      <p:cViewPr varScale="1">
        <p:scale>
          <a:sx n="61" d="100"/>
          <a:sy n="61" d="100"/>
        </p:scale>
        <p:origin x="888" y="36"/>
      </p:cViewPr>
      <p:guideLst>
        <p:guide orient="horz" pos="2160"/>
        <p:guide pos="3840"/>
        <p:guide orient="horz" pos="2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17:25:01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24575,'0'20'0,"0"22"0,0 0 0,0 20 0,0-17 0,0 15 0,0-12 0,0 14 0,0-9 0,0-7 0,0-2 0,0-19 0,0 8 0,0-14 0,0 4 0,0 4 0,0-14 0,0 15 0,0-17 0,0 10 0,0-9 0,0 3 0,0-9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17:25:0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24575,'0'2'0,"0"0"0,0 12 0,0-4 0,0 0 0,0 0 0,0 0 0,0-1 0,-10 1 0,8 0 0,-13 0 0,9 1 0,-4-1 0,5 0 0,-5 0 0,5 0 0,-5 0 0,-1 0 0,1 0 0,0 0 0,4 0 0,-3 0 0,3 0 0,-4 0 0,0 0 0,4 1 0,-3-1 0,3 0 0,-4 0 0,0 0 0,0-5 0,0 4 0,-1-3 0,1 4 0,0-4 0,0 3 0,4-4 0,-3 5 0,4-4 0,-1-2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4T17:25:1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24575,'0'9'0,"0"1"0,0 0 0,5 0 0,-4 0 0,8 0 0,-8 0 0,8 0 0,-3 1 0,-1-1 0,4 0 0,-3 0 0,4 0 0,-5 0 0,5 5 0,-5-3 0,6 3 0,-1-5 0,-4 0 0,3 1 0,-4-1 0,5 0 0,0 0 0,-4 0 0,3 0 0,-3 0 0,-1 0 0,4 0 0,-4 0 0,1 0 0,2-5 0,-7 3 0,4-7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0F3B-541A-4143-94AB-7C16AF395EC6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ADEAC-21CD-429B-A092-506E8323B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47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16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8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为什么选</a:t>
            </a:r>
            <a:r>
              <a:rPr lang="en-US" altLang="zh-CN" dirty="0"/>
              <a:t>flask</a:t>
            </a:r>
            <a:r>
              <a:rPr lang="zh-CN" altLang="en-US" dirty="0"/>
              <a:t>而不用大家同样很熟知的</a:t>
            </a:r>
            <a:r>
              <a:rPr lang="en-US" altLang="zh-CN" dirty="0"/>
              <a:t>Django</a:t>
            </a:r>
            <a:r>
              <a:rPr lang="zh-CN" altLang="en-US" dirty="0"/>
              <a:t>呢，事实上我个人喜欢用</a:t>
            </a:r>
            <a:r>
              <a:rPr lang="en-US" altLang="zh-CN" dirty="0"/>
              <a:t>Django</a:t>
            </a:r>
            <a:r>
              <a:rPr lang="zh-CN" altLang="en-US" dirty="0"/>
              <a:t>比较多，因为他比较像一个</a:t>
            </a:r>
            <a:r>
              <a:rPr lang="en-US" altLang="zh-CN" dirty="0"/>
              <a:t>project</a:t>
            </a:r>
            <a:r>
              <a:rPr lang="zh-CN" altLang="en-US" dirty="0"/>
              <a:t>，但</a:t>
            </a:r>
            <a:r>
              <a:rPr lang="en-US" altLang="zh-CN" dirty="0"/>
              <a:t>flask</a:t>
            </a:r>
            <a:r>
              <a:rPr lang="zh-CN" altLang="en-US" dirty="0"/>
              <a:t>：轻量，主要特点小而轻</a:t>
            </a:r>
            <a:r>
              <a:rPr lang="en-US" altLang="zh-CN" dirty="0"/>
              <a:t>,</a:t>
            </a:r>
            <a:r>
              <a:rPr lang="zh-CN" altLang="en-US" dirty="0"/>
              <a:t>原生组件几乎为</a:t>
            </a:r>
            <a:r>
              <a:rPr lang="en-US" altLang="zh-CN" dirty="0"/>
              <a:t>0</a:t>
            </a:r>
            <a:r>
              <a:rPr lang="zh-CN" altLang="en-US" dirty="0"/>
              <a:t>，配置非常灵活简单。为什么不用</a:t>
            </a:r>
            <a:r>
              <a:rPr lang="en-US" altLang="zh-CN" dirty="0"/>
              <a:t>Django</a:t>
            </a:r>
            <a:r>
              <a:rPr lang="zh-CN" altLang="en-US" dirty="0"/>
              <a:t>呢，主要是太大了，自定义路由相对麻烦，本次项目比较小，最终我们选择了</a:t>
            </a:r>
            <a:r>
              <a:rPr lang="en-US" altLang="zh-CN" dirty="0"/>
              <a:t>flask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7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默认的情况下，</a:t>
            </a:r>
            <a:r>
              <a:rPr lang="en-US" altLang="zh-CN" dirty="0"/>
              <a:t>flask</a:t>
            </a:r>
            <a:r>
              <a:rPr lang="zh-CN" altLang="en-US" dirty="0"/>
              <a:t>自带的</a:t>
            </a:r>
            <a:r>
              <a:rPr lang="en-US" altLang="zh-CN" dirty="0"/>
              <a:t>web</a:t>
            </a:r>
            <a:r>
              <a:rPr lang="zh-CN" altLang="en-US" dirty="0"/>
              <a:t>服务器是以单进程单线程来响应我们的客户端请求。多个请求进来是没有办法同事执行的，已给请求执行完之后才能执行另一个请求。</a:t>
            </a:r>
            <a:r>
              <a:rPr lang="en-US" altLang="zh-CN" dirty="0"/>
              <a:t>flask</a:t>
            </a:r>
            <a:r>
              <a:rPr lang="zh-CN" altLang="en-US" dirty="0"/>
              <a:t>自带的</a:t>
            </a:r>
            <a:r>
              <a:rPr lang="en-US" altLang="zh-CN" dirty="0"/>
              <a:t>web</a:t>
            </a:r>
            <a:r>
              <a:rPr lang="zh-CN" altLang="en-US" dirty="0"/>
              <a:t>服务器也可以开启多线程或者多进程模式。因此在实际的使用中，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文件加锁是非常重要的，比如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python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常见的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</a:rPr>
              <a:t>fcntl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的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package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，以及我们可以自定义一些利用文本自定义方法来实现的枷锁方式。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1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通常，你会有</a:t>
            </a:r>
            <a:r>
              <a:rPr lang="zh-CN" altLang="en-US" b="1" dirty="0"/>
              <a:t>开发</a:t>
            </a:r>
            <a:r>
              <a:rPr lang="zh-CN" altLang="en-US" dirty="0"/>
              <a:t>，</a:t>
            </a:r>
            <a:r>
              <a:rPr lang="zh-CN" altLang="en-US" b="1" dirty="0"/>
              <a:t>测试</a:t>
            </a:r>
            <a:r>
              <a:rPr lang="zh-CN" altLang="en-US" dirty="0"/>
              <a:t>和</a:t>
            </a:r>
            <a:r>
              <a:rPr lang="zh-CN" altLang="en-US" b="1" dirty="0"/>
              <a:t>生产</a:t>
            </a:r>
            <a:r>
              <a:rPr lang="zh-CN" altLang="en-US" dirty="0"/>
              <a:t>服务器，对于某些应用，还会需要进行</a:t>
            </a:r>
            <a:r>
              <a:rPr lang="zh-CN" altLang="en-US" b="1" dirty="0"/>
              <a:t>构建</a:t>
            </a:r>
            <a:r>
              <a:rPr lang="zh-CN" altLang="en-US" dirty="0"/>
              <a:t>。不同步骤的依赖会有一些不同，并且在不同的服务器上执行。如果手动地在不同的服务器上安装依赖，是件很麻烦的事情。比如说，当你需要为</a:t>
            </a:r>
            <a:r>
              <a:rPr lang="en-US" altLang="zh-CN" dirty="0"/>
              <a:t>Node.js</a:t>
            </a:r>
            <a:r>
              <a:rPr lang="zh-CN" altLang="en-US" dirty="0"/>
              <a:t>应用添加一个新的</a:t>
            </a:r>
            <a:r>
              <a:rPr lang="en-US" altLang="zh-CN" dirty="0" err="1"/>
              <a:t>npm</a:t>
            </a:r>
            <a:r>
              <a:rPr lang="zh-CN" altLang="en-US" dirty="0"/>
              <a:t>模块，或者升级一下</a:t>
            </a:r>
            <a:r>
              <a:rPr lang="en-US" altLang="zh-CN" dirty="0"/>
              <a:t>Node.js</a:t>
            </a:r>
            <a:r>
              <a:rPr lang="zh-CN" altLang="en-US" dirty="0"/>
              <a:t>，手动敲命令是极易出错的，有些失误会导致致命的后果。举个例子，比如之前我们</a:t>
            </a:r>
            <a:r>
              <a:rPr lang="en-US" altLang="zh-CN" dirty="0"/>
              <a:t>debug</a:t>
            </a:r>
            <a:r>
              <a:rPr lang="zh-CN" altLang="en-US" dirty="0"/>
              <a:t>的时候，因为我这边是做后端的，所以一开始我们做项目的时候，</a:t>
            </a:r>
            <a:r>
              <a:rPr lang="en-US" altLang="zh-CN" dirty="0"/>
              <a:t>merge</a:t>
            </a:r>
            <a:r>
              <a:rPr lang="zh-CN" altLang="en-US" dirty="0"/>
              <a:t>代码然后，做数据分析的同学代码拉过来</a:t>
            </a:r>
            <a:r>
              <a:rPr lang="en-US" altLang="zh-CN" dirty="0"/>
              <a:t>debug</a:t>
            </a:r>
            <a:r>
              <a:rPr lang="zh-CN" altLang="en-US" dirty="0"/>
              <a:t>的时候，我们会觉得重建环境很花时间，所以就用了我的电脑去做这件事情，如果那个时候我们用的都是</a:t>
            </a:r>
            <a:r>
              <a:rPr lang="en-US" altLang="zh-CN" dirty="0"/>
              <a:t>docker</a:t>
            </a:r>
            <a:r>
              <a:rPr lang="zh-CN" altLang="en-US" dirty="0"/>
              <a:t>配置的话，会是一个比较方便的结果，我们可以</a:t>
            </a:r>
            <a:r>
              <a:rPr lang="en-US" altLang="zh-CN" dirty="0"/>
              <a:t>pull</a:t>
            </a:r>
            <a:r>
              <a:rPr lang="zh-CN" altLang="en-US" dirty="0"/>
              <a:t>一个镜像然后分别操作。（当然装</a:t>
            </a:r>
            <a:r>
              <a:rPr lang="en-US" altLang="zh-CN" dirty="0"/>
              <a:t>docker</a:t>
            </a:r>
            <a:r>
              <a:rPr lang="zh-CN" altLang="en-US" dirty="0"/>
              <a:t>和把项目</a:t>
            </a:r>
            <a:r>
              <a:rPr lang="en-US" altLang="zh-CN" dirty="0"/>
              <a:t>pull</a:t>
            </a:r>
            <a:r>
              <a:rPr lang="zh-CN" altLang="en-US" dirty="0"/>
              <a:t>下来也是有时间成本的，本次的项目不复杂所以</a:t>
            </a:r>
            <a:r>
              <a:rPr lang="en-US" altLang="zh-CN" dirty="0"/>
              <a:t>docker</a:t>
            </a:r>
            <a:r>
              <a:rPr lang="zh-CN" altLang="en-US" dirty="0"/>
              <a:t>的优越性么有明显的体现）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dirty="0">
                <a:solidFill>
                  <a:schemeClr val="bg1"/>
                </a:solidFill>
                <a:cs typeface="+mn-ea"/>
              </a:rPr>
              <a:t>其次他保证了一致性，我们可以很明显的感受到，他的有些操作和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git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是很类似的，类比于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git pull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git push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git commit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docker 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也有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docker pull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docker push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cs typeface="+mn-ea"/>
              </a:rPr>
              <a:t>docker commit</a:t>
            </a:r>
            <a:r>
              <a:rPr lang="zh-CN" altLang="en-US" sz="1200" dirty="0">
                <a:solidFill>
                  <a:schemeClr val="bg1"/>
                </a:solidFill>
                <a:cs typeface="+mn-ea"/>
              </a:rPr>
              <a:t>，</a:t>
            </a:r>
            <a:r>
              <a:rPr lang="zh-CN" altLang="en-US" dirty="0">
                <a:effectLst/>
              </a:rPr>
              <a:t>修改环境就是修改</a:t>
            </a:r>
            <a:r>
              <a:rPr lang="en-US" altLang="zh-CN" dirty="0" err="1">
                <a:effectLst/>
              </a:rPr>
              <a:t>Dockerfile</a:t>
            </a:r>
            <a:r>
              <a:rPr lang="zh-CN" altLang="en-US" dirty="0">
                <a:effectLst/>
              </a:rPr>
              <a:t>，修改配置文件也是代码层次的改变，整个环境的部署，当代码</a:t>
            </a:r>
            <a:r>
              <a:rPr lang="en-US" altLang="zh-CN" dirty="0">
                <a:effectLst/>
              </a:rPr>
              <a:t>merge</a:t>
            </a:r>
            <a:r>
              <a:rPr lang="zh-CN" altLang="en-US" dirty="0">
                <a:effectLst/>
              </a:rPr>
              <a:t>的时候，会触发通过容器自动部署的脚本，这能很好地保持环境的一致性。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总的来说，我们这次试用</a:t>
            </a:r>
            <a:r>
              <a:rPr lang="en-US" altLang="zh-CN" dirty="0">
                <a:effectLst/>
              </a:rPr>
              <a:t>docker</a:t>
            </a:r>
            <a:r>
              <a:rPr lang="zh-CN" altLang="en-US" dirty="0">
                <a:effectLst/>
              </a:rPr>
              <a:t>来配置部署我们的后端服务，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明显体会到了他在微服务架构中，对提升系统运维自动化可靠性和可用性，帮助高效完成大项目的复杂协作有很好的帮助</a:t>
            </a:r>
            <a:endParaRPr lang="zh-CN" altLang="en-US" b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892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DEAC-21CD-429B-A092-506E8323B5B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0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286149-77B2-4C41-99C7-D5D30CD0935C}"/>
              </a:ext>
            </a:extLst>
          </p:cNvPr>
          <p:cNvSpPr txBox="1"/>
          <p:nvPr userDrawn="1"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8718F0-1DF3-474E-BCDB-2F99C4EF0395}"/>
              </a:ext>
            </a:extLst>
          </p:cNvPr>
          <p:cNvSpPr txBox="1"/>
          <p:nvPr userDrawn="1"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54937E4-C494-47C9-B82C-16B6FDA78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2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B646C1-3FAE-497B-9FD5-C22AE2D7D7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>
                  <a:alpha val="0"/>
                </a:srgbClr>
              </a:gs>
              <a:gs pos="100000">
                <a:srgbClr val="00206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71488F-C4B1-44B3-9A1C-AF64DA705DC0}"/>
              </a:ext>
            </a:extLst>
          </p:cNvPr>
          <p:cNvSpPr txBox="1"/>
          <p:nvPr userDrawn="1"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4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8694D1-7514-4099-9942-6ADDB55C6975}"/>
              </a:ext>
            </a:extLst>
          </p:cNvPr>
          <p:cNvSpPr txBox="1"/>
          <p:nvPr userDrawn="1"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1380E6-333F-4662-BF54-4B93BB26B2C4}"/>
              </a:ext>
            </a:extLst>
          </p:cNvPr>
          <p:cNvSpPr txBox="1"/>
          <p:nvPr userDrawn="1"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等线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  优设标题黑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 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pexels.com 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8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41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59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fficePLUS.cn-1">
            <a:extLst>
              <a:ext uri="{FF2B5EF4-FFF2-40B4-BE49-F238E27FC236}">
                <a16:creationId xmlns:a16="http://schemas.microsoft.com/office/drawing/2014/main" id="{3278F1DB-97D0-49DE-AFC3-3A678A63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OfficePLUS.cn-2">
            <a:extLst>
              <a:ext uri="{FF2B5EF4-FFF2-40B4-BE49-F238E27FC236}">
                <a16:creationId xmlns:a16="http://schemas.microsoft.com/office/drawing/2014/main" id="{8B843A01-EC78-4ACC-9896-03B0D9978E75}"/>
              </a:ext>
            </a:extLst>
          </p:cNvPr>
          <p:cNvSpPr/>
          <p:nvPr/>
        </p:nvSpPr>
        <p:spPr>
          <a:xfrm>
            <a:off x="4485830" y="5327967"/>
            <a:ext cx="3220339" cy="494293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rgbClr val="3C79FF"/>
                </a:gs>
                <a:gs pos="44000">
                  <a:srgbClr val="2DDEF2">
                    <a:alpha val="0"/>
                  </a:srgbClr>
                </a:gs>
                <a:gs pos="68000">
                  <a:srgbClr val="3C79FF">
                    <a:alpha val="41000"/>
                  </a:srgbClr>
                </a:gs>
                <a:gs pos="100000">
                  <a:srgbClr val="2DDEF2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1" name="OfficePLUS.cn-3">
            <a:extLst>
              <a:ext uri="{FF2B5EF4-FFF2-40B4-BE49-F238E27FC236}">
                <a16:creationId xmlns:a16="http://schemas.microsoft.com/office/drawing/2014/main" id="{D9F6D73C-2BD7-4798-A9A0-2951B49466ED}"/>
              </a:ext>
            </a:extLst>
          </p:cNvPr>
          <p:cNvSpPr/>
          <p:nvPr/>
        </p:nvSpPr>
        <p:spPr>
          <a:xfrm flipH="1">
            <a:off x="4523575" y="5382845"/>
            <a:ext cx="3144849" cy="384537"/>
          </a:xfrm>
          <a:prstGeom prst="roundRect">
            <a:avLst>
              <a:gd name="adj" fmla="val 50000"/>
            </a:avLst>
          </a:prstGeom>
          <a:noFill/>
          <a:ln w="9525">
            <a:gradFill>
              <a:gsLst>
                <a:gs pos="0">
                  <a:srgbClr val="3C79FF"/>
                </a:gs>
                <a:gs pos="44000">
                  <a:srgbClr val="2DDEF2">
                    <a:alpha val="0"/>
                  </a:srgbClr>
                </a:gs>
                <a:gs pos="68000">
                  <a:srgbClr val="3C79FF">
                    <a:alpha val="41000"/>
                  </a:srgbClr>
                </a:gs>
                <a:gs pos="100000">
                  <a:srgbClr val="2DDEF2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3" name="OfficePLUS.cn-4">
            <a:extLst>
              <a:ext uri="{FF2B5EF4-FFF2-40B4-BE49-F238E27FC236}">
                <a16:creationId xmlns:a16="http://schemas.microsoft.com/office/drawing/2014/main" id="{E2583303-4628-4803-9BAC-DD37F4FEB50D}"/>
              </a:ext>
            </a:extLst>
          </p:cNvPr>
          <p:cNvSpPr txBox="1"/>
          <p:nvPr/>
        </p:nvSpPr>
        <p:spPr>
          <a:xfrm>
            <a:off x="4177504" y="5382845"/>
            <a:ext cx="383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陈聪，何正保，张定邦</a:t>
            </a:r>
          </a:p>
        </p:txBody>
      </p:sp>
      <p:sp>
        <p:nvSpPr>
          <p:cNvPr id="2" name="OfficePLUS.cn-6">
            <a:extLst>
              <a:ext uri="{FF2B5EF4-FFF2-40B4-BE49-F238E27FC236}">
                <a16:creationId xmlns:a16="http://schemas.microsoft.com/office/drawing/2014/main" id="{F9FC7A2B-8DD2-4B3A-963A-5CE7DD418A89}"/>
              </a:ext>
            </a:extLst>
          </p:cNvPr>
          <p:cNvSpPr txBox="1"/>
          <p:nvPr/>
        </p:nvSpPr>
        <p:spPr>
          <a:xfrm>
            <a:off x="5295491" y="2927430"/>
            <a:ext cx="4698722" cy="1446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800" i="1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>
                <a:latin typeface="+mn-lt"/>
                <a:sym typeface="+mn-lt"/>
              </a:rPr>
              <a:t>课程答辩</a:t>
            </a:r>
          </a:p>
        </p:txBody>
      </p:sp>
      <p:sp>
        <p:nvSpPr>
          <p:cNvPr id="3" name="OfficePLUS.cn-7">
            <a:extLst>
              <a:ext uri="{FF2B5EF4-FFF2-40B4-BE49-F238E27FC236}">
                <a16:creationId xmlns:a16="http://schemas.microsoft.com/office/drawing/2014/main" id="{EEAC8373-095C-4FF3-BA62-F119F5C85918}"/>
              </a:ext>
            </a:extLst>
          </p:cNvPr>
          <p:cNvSpPr/>
          <p:nvPr/>
        </p:nvSpPr>
        <p:spPr>
          <a:xfrm>
            <a:off x="2107148" y="1855170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i="1" dirty="0">
                <a:gradFill>
                  <a:gsLst>
                    <a:gs pos="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优设标题黑" panose="00000500000000000000" pitchFamily="2" charset="-122"/>
                <a:sym typeface="+mn-lt"/>
              </a:rPr>
              <a:t>工业互联网</a:t>
            </a:r>
            <a:endParaRPr lang="en-US" altLang="zh-CN" sz="8800" i="1" dirty="0">
              <a:gradFill>
                <a:gsLst>
                  <a:gs pos="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ea typeface="优设标题黑" panose="00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2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75515"/>
            <a:ext cx="954376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过滤条件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过滤条件主要包括三点：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Torque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曲线存在较高的三角形。这个特征主要通过 最大值、均值的比值 以及 一阶差分 进行识别。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5DA37D-9928-534D-9F4C-65C9B672A3FE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4" name="OfficePLUS.cn-5">
              <a:extLst>
                <a:ext uri="{FF2B5EF4-FFF2-40B4-BE49-F238E27FC236}">
                  <a16:creationId xmlns:a16="http://schemas.microsoft.com/office/drawing/2014/main" id="{F082595F-09AE-2F42-A23B-9AA0B543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5" name="OfficePLUS.cn-6">
              <a:extLst>
                <a:ext uri="{FF2B5EF4-FFF2-40B4-BE49-F238E27FC236}">
                  <a16:creationId xmlns:a16="http://schemas.microsoft.com/office/drawing/2014/main" id="{D99B015B-5F0B-144A-8825-B315610F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pic>
        <p:nvPicPr>
          <p:cNvPr id="4" name="图片 3" descr="电脑萤幕画面&#10;&#10;低可信度描述已自动生成">
            <a:extLst>
              <a:ext uri="{FF2B5EF4-FFF2-40B4-BE49-F238E27FC236}">
                <a16:creationId xmlns:a16="http://schemas.microsoft.com/office/drawing/2014/main" id="{A74114AE-3B0B-DC41-B7D2-7A91D3F0C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90" y="3935936"/>
            <a:ext cx="8876714" cy="1914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83A3B22-C10D-FA4C-8904-2904258F082E}"/>
                  </a:ext>
                </a:extLst>
              </p14:cNvPr>
              <p14:cNvContentPartPr/>
              <p14:nvPr/>
            </p14:nvContentPartPr>
            <p14:xfrm>
              <a:off x="3160720" y="4253225"/>
              <a:ext cx="360" cy="274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83A3B22-C10D-FA4C-8904-2904258F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2080" y="4244585"/>
                <a:ext cx="180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452711BF-5E37-7441-A9D7-050F00BFA65C}"/>
              </a:ext>
            </a:extLst>
          </p:cNvPr>
          <p:cNvGrpSpPr/>
          <p:nvPr/>
        </p:nvGrpSpPr>
        <p:grpSpPr>
          <a:xfrm>
            <a:off x="3063520" y="4256465"/>
            <a:ext cx="174240" cy="136800"/>
            <a:chOff x="3067228" y="3408452"/>
            <a:chExt cx="1742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CA6750E-FAAE-0847-AD15-212494BC1207}"/>
                    </a:ext>
                  </a:extLst>
                </p14:cNvPr>
                <p14:cNvContentPartPr/>
                <p14:nvPr/>
              </p14:nvContentPartPr>
              <p14:xfrm>
                <a:off x="3067228" y="3415652"/>
                <a:ext cx="100080" cy="129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CA6750E-FAAE-0847-AD15-212494BC12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8228" y="3407012"/>
                  <a:ext cx="117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BA936ED-9628-2D40-847D-DC7E148913C9}"/>
                    </a:ext>
                  </a:extLst>
                </p14:cNvPr>
                <p14:cNvContentPartPr/>
                <p14:nvPr/>
              </p14:nvContentPartPr>
              <p14:xfrm>
                <a:off x="3168748" y="3408452"/>
                <a:ext cx="72720" cy="119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BA936ED-9628-2D40-847D-DC7E14891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9748" y="3399812"/>
                  <a:ext cx="9036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D09F9D95-4234-D142-9F4A-9A7D3B8F67F9}"/>
              </a:ext>
            </a:extLst>
          </p:cNvPr>
          <p:cNvSpPr/>
          <p:nvPr/>
        </p:nvSpPr>
        <p:spPr>
          <a:xfrm>
            <a:off x="3063520" y="3950330"/>
            <a:ext cx="174240" cy="189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OfficePLUS.cn-2">
            <a:extLst>
              <a:ext uri="{FF2B5EF4-FFF2-40B4-BE49-F238E27FC236}">
                <a16:creationId xmlns:a16="http://schemas.microsoft.com/office/drawing/2014/main" id="{AF29758B-8246-47B3-A833-29C72EC3EF7C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1386088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折线图&#10;&#10;中度可信度描述已自动生成">
            <a:extLst>
              <a:ext uri="{FF2B5EF4-FFF2-40B4-BE49-F238E27FC236}">
                <a16:creationId xmlns:a16="http://schemas.microsoft.com/office/drawing/2014/main" id="{FB6AF974-AE9B-B14D-808C-7F23C6FDA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91" y="3562254"/>
            <a:ext cx="9903655" cy="2580598"/>
          </a:xfrm>
          <a:prstGeom prst="rect">
            <a:avLst/>
          </a:prstGeom>
        </p:spPr>
      </p:pic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75515"/>
            <a:ext cx="954376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过滤条件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过滤条件主要包括三点：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速度曲线存在梯形。这一特征主要通过速度均值与最大值比值的绝对值识别。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5DA37D-9928-534D-9F4C-65C9B672A3FE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4" name="OfficePLUS.cn-5">
              <a:extLst>
                <a:ext uri="{FF2B5EF4-FFF2-40B4-BE49-F238E27FC236}">
                  <a16:creationId xmlns:a16="http://schemas.microsoft.com/office/drawing/2014/main" id="{F082595F-09AE-2F42-A23B-9AA0B543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5" name="OfficePLUS.cn-6">
              <a:extLst>
                <a:ext uri="{FF2B5EF4-FFF2-40B4-BE49-F238E27FC236}">
                  <a16:creationId xmlns:a16="http://schemas.microsoft.com/office/drawing/2014/main" id="{D99B015B-5F0B-144A-8825-B315610F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6" name="OfficePLUS.cn-2">
            <a:extLst>
              <a:ext uri="{FF2B5EF4-FFF2-40B4-BE49-F238E27FC236}">
                <a16:creationId xmlns:a16="http://schemas.microsoft.com/office/drawing/2014/main" id="{75C5D4C9-1A62-40C4-B5C9-FEB42FAF5067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825426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75515"/>
            <a:ext cx="954376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过滤条件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过滤条件主要包括三点：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  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Torque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出现突变，过滤条件为绝对值最大值达到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60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以上。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5DA37D-9928-534D-9F4C-65C9B672A3FE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4" name="OfficePLUS.cn-5">
              <a:extLst>
                <a:ext uri="{FF2B5EF4-FFF2-40B4-BE49-F238E27FC236}">
                  <a16:creationId xmlns:a16="http://schemas.microsoft.com/office/drawing/2014/main" id="{F082595F-09AE-2F42-A23B-9AA0B543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5" name="OfficePLUS.cn-6">
              <a:extLst>
                <a:ext uri="{FF2B5EF4-FFF2-40B4-BE49-F238E27FC236}">
                  <a16:creationId xmlns:a16="http://schemas.microsoft.com/office/drawing/2014/main" id="{D99B015B-5F0B-144A-8825-B315610F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6" name="OfficePLUS.cn-2">
            <a:extLst>
              <a:ext uri="{FF2B5EF4-FFF2-40B4-BE49-F238E27FC236}">
                <a16:creationId xmlns:a16="http://schemas.microsoft.com/office/drawing/2014/main" id="{75C5D4C9-1A62-40C4-B5C9-FEB42FAF5067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  <p:pic>
        <p:nvPicPr>
          <p:cNvPr id="13" name="图片 12" descr="图形用户界面&#10;&#10;描述已自动生成">
            <a:extLst>
              <a:ext uri="{FF2B5EF4-FFF2-40B4-BE49-F238E27FC236}">
                <a16:creationId xmlns:a16="http://schemas.microsoft.com/office/drawing/2014/main" id="{D39D4721-F4F9-9A46-AE4D-5C638064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76" y="3341411"/>
            <a:ext cx="5097781" cy="28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1-4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75515"/>
            <a:ext cx="9543768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过滤结果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结合两个条件，过滤结果与人类手动标注进行比较，可以得到如下准确率：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5DA37D-9928-534D-9F4C-65C9B672A3FE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4" name="OfficePLUS.cn-5">
              <a:extLst>
                <a:ext uri="{FF2B5EF4-FFF2-40B4-BE49-F238E27FC236}">
                  <a16:creationId xmlns:a16="http://schemas.microsoft.com/office/drawing/2014/main" id="{F082595F-09AE-2F42-A23B-9AA0B543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5" name="OfficePLUS.cn-6">
              <a:extLst>
                <a:ext uri="{FF2B5EF4-FFF2-40B4-BE49-F238E27FC236}">
                  <a16:creationId xmlns:a16="http://schemas.microsoft.com/office/drawing/2014/main" id="{D99B015B-5F0B-144A-8825-B315610F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5C1A50-0B38-3D49-AB74-B541454F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44617"/>
              </p:ext>
            </p:extLst>
          </p:nvPr>
        </p:nvGraphicFramePr>
        <p:xfrm>
          <a:off x="3964744" y="3429000"/>
          <a:ext cx="4262511" cy="1776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6614">
                  <a:extLst>
                    <a:ext uri="{9D8B030D-6E8A-4147-A177-3AD203B41FA5}">
                      <a16:colId xmlns:a16="http://schemas.microsoft.com/office/drawing/2014/main" val="3202570935"/>
                    </a:ext>
                  </a:extLst>
                </a:gridCol>
                <a:gridCol w="1765897">
                  <a:extLst>
                    <a:ext uri="{9D8B030D-6E8A-4147-A177-3AD203B41FA5}">
                      <a16:colId xmlns:a16="http://schemas.microsoft.com/office/drawing/2014/main" val="785558885"/>
                    </a:ext>
                  </a:extLst>
                </a:gridCol>
              </a:tblGrid>
              <a:tr h="4440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准确率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329836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仅速度过滤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94%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7922557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仅 </a:t>
                      </a:r>
                      <a:r>
                        <a:rPr lang="fr-FR" sz="2000" u="none" strike="noStrike">
                          <a:effectLst/>
                        </a:rPr>
                        <a:t>Torque </a:t>
                      </a:r>
                      <a:r>
                        <a:rPr lang="zh-CN" altLang="en-US" sz="2000" u="none" strike="noStrike">
                          <a:effectLst/>
                        </a:rPr>
                        <a:t>过滤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92%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936862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过滤结合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100%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4119078"/>
                  </a:ext>
                </a:extLst>
              </a:tr>
            </a:tbl>
          </a:graphicData>
        </a:graphic>
      </p:graphicFrame>
      <p:sp>
        <p:nvSpPr>
          <p:cNvPr id="16" name="OfficePLUS.cn-2">
            <a:extLst>
              <a:ext uri="{FF2B5EF4-FFF2-40B4-BE49-F238E27FC236}">
                <a16:creationId xmlns:a16="http://schemas.microsoft.com/office/drawing/2014/main" id="{099F33ED-0C69-4274-A596-F94CE6782D0B}"/>
              </a:ext>
            </a:extLst>
          </p:cNvPr>
          <p:cNvSpPr txBox="1"/>
          <p:nvPr/>
        </p:nvSpPr>
        <p:spPr>
          <a:xfrm>
            <a:off x="1128407" y="5031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86468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.cn-1">
            <a:extLst>
              <a:ext uri="{FF2B5EF4-FFF2-40B4-BE49-F238E27FC236}">
                <a16:creationId xmlns:a16="http://schemas.microsoft.com/office/drawing/2014/main" id="{BF18F4CD-F7CB-4F2D-B5E8-B74DB37AC6A9}"/>
              </a:ext>
            </a:extLst>
          </p:cNvPr>
          <p:cNvSpPr/>
          <p:nvPr/>
        </p:nvSpPr>
        <p:spPr>
          <a:xfrm rot="10800000">
            <a:off x="4028792" y="1758840"/>
            <a:ext cx="4095750" cy="3530819"/>
          </a:xfrm>
          <a:prstGeom prst="triangle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6" name="OfficePLUS.cn-2">
            <a:extLst>
              <a:ext uri="{FF2B5EF4-FFF2-40B4-BE49-F238E27FC236}">
                <a16:creationId xmlns:a16="http://schemas.microsoft.com/office/drawing/2014/main" id="{ABD82C23-ADC7-4D48-A4A4-CE8C603CCFFA}"/>
              </a:ext>
            </a:extLst>
          </p:cNvPr>
          <p:cNvSpPr txBox="1"/>
          <p:nvPr/>
        </p:nvSpPr>
        <p:spPr>
          <a:xfrm>
            <a:off x="4799604" y="2212439"/>
            <a:ext cx="25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02</a:t>
            </a:r>
            <a:endParaRPr kumimoji="0" lang="zh-CN" altLang="en-US" sz="36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 useBgFill="1">
        <p:nvSpPr>
          <p:cNvPr id="9" name="OfficePLUS.cn-3">
            <a:extLst>
              <a:ext uri="{FF2B5EF4-FFF2-40B4-BE49-F238E27FC236}">
                <a16:creationId xmlns:a16="http://schemas.microsoft.com/office/drawing/2014/main" id="{867C6CB7-8527-4FD5-99ED-AE04090D543C}"/>
              </a:ext>
            </a:extLst>
          </p:cNvPr>
          <p:cNvSpPr/>
          <p:nvPr/>
        </p:nvSpPr>
        <p:spPr>
          <a:xfrm>
            <a:off x="3541486" y="3018972"/>
            <a:ext cx="5109028" cy="10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11" name="OfficePLUS.cn-4">
            <a:extLst>
              <a:ext uri="{FF2B5EF4-FFF2-40B4-BE49-F238E27FC236}">
                <a16:creationId xmlns:a16="http://schemas.microsoft.com/office/drawing/2014/main" id="{571252A5-D1AF-4C25-AB80-88051A8E037E}"/>
              </a:ext>
            </a:extLst>
          </p:cNvPr>
          <p:cNvSpPr txBox="1"/>
          <p:nvPr/>
        </p:nvSpPr>
        <p:spPr>
          <a:xfrm flipH="1">
            <a:off x="4093936" y="2989751"/>
            <a:ext cx="382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00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/>
                <a:uLnTx/>
                <a:uFillTx/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数据可视化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000">
                    <a:prstClr val="white"/>
                  </a:gs>
                  <a:gs pos="100000">
                    <a:srgbClr val="00B0F0"/>
                  </a:gs>
                </a:gsLst>
                <a:lin ang="5400000" scaled="0"/>
              </a:gradFill>
              <a:effectLst/>
              <a:uLnTx/>
              <a:uFillTx/>
              <a:ea typeface="优设标题黑" panose="000005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00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/>
                <a:uLnTx/>
                <a:uFillTx/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402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fficePLUS.cn-1">
            <a:extLst>
              <a:ext uri="{FF2B5EF4-FFF2-40B4-BE49-F238E27FC236}">
                <a16:creationId xmlns:a16="http://schemas.microsoft.com/office/drawing/2014/main" id="{A8FB24EE-BEA1-4359-9E79-95B6FD484B0B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9" name="OfficePLUS.cn-4">
            <a:extLst>
              <a:ext uri="{FF2B5EF4-FFF2-40B4-BE49-F238E27FC236}">
                <a16:creationId xmlns:a16="http://schemas.microsoft.com/office/drawing/2014/main" id="{A905CA41-0AAD-4A4B-80BE-2A856762B71F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2-1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1" name="!!pc">
            <a:extLst>
              <a:ext uri="{FF2B5EF4-FFF2-40B4-BE49-F238E27FC236}">
                <a16:creationId xmlns:a16="http://schemas.microsoft.com/office/drawing/2014/main" id="{69DEDA30-90EC-4132-A316-3C6255052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4" y="1111644"/>
            <a:ext cx="11104712" cy="5730974"/>
          </a:xfrm>
          <a:prstGeom prst="rect">
            <a:avLst/>
          </a:prstGeom>
        </p:spPr>
      </p:pic>
      <p:pic>
        <p:nvPicPr>
          <p:cNvPr id="4" name="!!pic">
            <a:extLst>
              <a:ext uri="{FF2B5EF4-FFF2-40B4-BE49-F238E27FC236}">
                <a16:creationId xmlns:a16="http://schemas.microsoft.com/office/drawing/2014/main" id="{090C1F62-D063-4255-9916-FCCEB1C7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5" y="1469724"/>
            <a:ext cx="8551170" cy="4635973"/>
          </a:xfrm>
          <a:prstGeom prst="rect">
            <a:avLst/>
          </a:prstGeom>
        </p:spPr>
      </p:pic>
      <p:sp>
        <p:nvSpPr>
          <p:cNvPr id="10" name="OfficePLUS.cn-2">
            <a:extLst>
              <a:ext uri="{FF2B5EF4-FFF2-40B4-BE49-F238E27FC236}">
                <a16:creationId xmlns:a16="http://schemas.microsoft.com/office/drawing/2014/main" id="{29E2344C-79D0-40FF-84A8-A13671FAC357}"/>
              </a:ext>
            </a:extLst>
          </p:cNvPr>
          <p:cNvSpPr txBox="1"/>
          <p:nvPr/>
        </p:nvSpPr>
        <p:spPr>
          <a:xfrm>
            <a:off x="1128407" y="50317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可视化网页概览</a:t>
            </a:r>
          </a:p>
        </p:txBody>
      </p:sp>
    </p:spTree>
    <p:extLst>
      <p:ext uri="{BB962C8B-B14F-4D97-AF65-F5344CB8AC3E}">
        <p14:creationId xmlns:p14="http://schemas.microsoft.com/office/powerpoint/2010/main" val="27897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c">
            <a:extLst>
              <a:ext uri="{FF2B5EF4-FFF2-40B4-BE49-F238E27FC236}">
                <a16:creationId xmlns:a16="http://schemas.microsoft.com/office/drawing/2014/main" id="{69DEDA30-90EC-4132-A316-3C6255052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84" y="1790076"/>
            <a:ext cx="19295586" cy="9958160"/>
          </a:xfrm>
          <a:prstGeom prst="rect">
            <a:avLst/>
          </a:prstGeom>
        </p:spPr>
      </p:pic>
      <p:pic>
        <p:nvPicPr>
          <p:cNvPr id="20" name="!!pic">
            <a:extLst>
              <a:ext uri="{FF2B5EF4-FFF2-40B4-BE49-F238E27FC236}">
                <a16:creationId xmlns:a16="http://schemas.microsoft.com/office/drawing/2014/main" id="{07B21D13-D7F1-4025-997A-9403FED5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41" y="2391756"/>
            <a:ext cx="14480980" cy="7850789"/>
          </a:xfrm>
          <a:prstGeom prst="rect">
            <a:avLst/>
          </a:prstGeom>
        </p:spPr>
      </p:pic>
      <p:sp>
        <p:nvSpPr>
          <p:cNvPr id="33" name="OfficePLUS.cn-1">
            <a:extLst>
              <a:ext uri="{FF2B5EF4-FFF2-40B4-BE49-F238E27FC236}">
                <a16:creationId xmlns:a16="http://schemas.microsoft.com/office/drawing/2014/main" id="{A8FB24EE-BEA1-4359-9E79-95B6FD484B0B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9" name="OfficePLUS.cn-4">
            <a:extLst>
              <a:ext uri="{FF2B5EF4-FFF2-40B4-BE49-F238E27FC236}">
                <a16:creationId xmlns:a16="http://schemas.microsoft.com/office/drawing/2014/main" id="{A905CA41-0AAD-4A4B-80BE-2A856762B71F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2-2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3" name="OfficePLUS.cn-7">
            <a:extLst>
              <a:ext uri="{FF2B5EF4-FFF2-40B4-BE49-F238E27FC236}">
                <a16:creationId xmlns:a16="http://schemas.microsoft.com/office/drawing/2014/main" id="{418A8D66-F7CD-44C8-ABC3-8A2A964A8881}"/>
              </a:ext>
            </a:extLst>
          </p:cNvPr>
          <p:cNvSpPr txBox="1"/>
          <p:nvPr/>
        </p:nvSpPr>
        <p:spPr>
          <a:xfrm>
            <a:off x="1217368" y="2391756"/>
            <a:ext cx="280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数据交互</a:t>
            </a:r>
          </a:p>
        </p:txBody>
      </p:sp>
      <p:sp>
        <p:nvSpPr>
          <p:cNvPr id="14" name="OfficePLUS.cn-9">
            <a:extLst>
              <a:ext uri="{FF2B5EF4-FFF2-40B4-BE49-F238E27FC236}">
                <a16:creationId xmlns:a16="http://schemas.microsoft.com/office/drawing/2014/main" id="{54CC968D-173E-4B42-AA2C-29A2E421CF7D}"/>
              </a:ext>
            </a:extLst>
          </p:cNvPr>
          <p:cNvSpPr/>
          <p:nvPr/>
        </p:nvSpPr>
        <p:spPr>
          <a:xfrm>
            <a:off x="861929" y="3438724"/>
            <a:ext cx="1655057" cy="750641"/>
          </a:xfrm>
          <a:prstGeom prst="roundRect">
            <a:avLst/>
          </a:prstGeom>
          <a:gradFill>
            <a:gsLst>
              <a:gs pos="0">
                <a:srgbClr val="009FFF"/>
              </a:gs>
              <a:gs pos="100000">
                <a:srgbClr val="006DFF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fficePLUS.cn-12">
            <a:extLst>
              <a:ext uri="{FF2B5EF4-FFF2-40B4-BE49-F238E27FC236}">
                <a16:creationId xmlns:a16="http://schemas.microsoft.com/office/drawing/2014/main" id="{779BCB0A-9529-4760-BCEC-E31B5B41D97B}"/>
              </a:ext>
            </a:extLst>
          </p:cNvPr>
          <p:cNvSpPr txBox="1"/>
          <p:nvPr/>
        </p:nvSpPr>
        <p:spPr>
          <a:xfrm>
            <a:off x="947326" y="360173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+mn-ea"/>
                <a:sym typeface="+mn-lt"/>
              </a:rPr>
              <a:t>上传数据</a:t>
            </a:r>
          </a:p>
        </p:txBody>
      </p:sp>
      <p:sp>
        <p:nvSpPr>
          <p:cNvPr id="16" name="OfficePLUS.cn-16">
            <a:extLst>
              <a:ext uri="{FF2B5EF4-FFF2-40B4-BE49-F238E27FC236}">
                <a16:creationId xmlns:a16="http://schemas.microsoft.com/office/drawing/2014/main" id="{7A8E1B77-C88A-4286-9AC8-7977DB9729EC}"/>
              </a:ext>
            </a:extLst>
          </p:cNvPr>
          <p:cNvSpPr/>
          <p:nvPr/>
        </p:nvSpPr>
        <p:spPr>
          <a:xfrm>
            <a:off x="904627" y="4216610"/>
            <a:ext cx="1655057" cy="875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一键上传数据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无需二次点击</a:t>
            </a:r>
          </a:p>
        </p:txBody>
      </p:sp>
      <p:sp>
        <p:nvSpPr>
          <p:cNvPr id="17" name="OfficePLUS.cn-9">
            <a:extLst>
              <a:ext uri="{FF2B5EF4-FFF2-40B4-BE49-F238E27FC236}">
                <a16:creationId xmlns:a16="http://schemas.microsoft.com/office/drawing/2014/main" id="{385B74BD-12A8-4723-B7B9-0AE778933FF8}"/>
              </a:ext>
            </a:extLst>
          </p:cNvPr>
          <p:cNvSpPr/>
          <p:nvPr/>
        </p:nvSpPr>
        <p:spPr>
          <a:xfrm>
            <a:off x="2720821" y="3438724"/>
            <a:ext cx="1655057" cy="750641"/>
          </a:xfrm>
          <a:prstGeom prst="roundRect">
            <a:avLst/>
          </a:prstGeom>
          <a:gradFill>
            <a:gsLst>
              <a:gs pos="0">
                <a:srgbClr val="009FFF"/>
              </a:gs>
              <a:gs pos="100000">
                <a:srgbClr val="006DFF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OfficePLUS.cn-12">
            <a:extLst>
              <a:ext uri="{FF2B5EF4-FFF2-40B4-BE49-F238E27FC236}">
                <a16:creationId xmlns:a16="http://schemas.microsoft.com/office/drawing/2014/main" id="{7F10D733-6A95-464A-A32A-6080DAEF6E1D}"/>
              </a:ext>
            </a:extLst>
          </p:cNvPr>
          <p:cNvSpPr txBox="1"/>
          <p:nvPr/>
        </p:nvSpPr>
        <p:spPr>
          <a:xfrm>
            <a:off x="2806218" y="360173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+mn-ea"/>
                <a:sym typeface="+mn-lt"/>
              </a:rPr>
              <a:t>保存数据</a:t>
            </a:r>
          </a:p>
        </p:txBody>
      </p:sp>
      <p:sp>
        <p:nvSpPr>
          <p:cNvPr id="19" name="OfficePLUS.cn-16">
            <a:extLst>
              <a:ext uri="{FF2B5EF4-FFF2-40B4-BE49-F238E27FC236}">
                <a16:creationId xmlns:a16="http://schemas.microsoft.com/office/drawing/2014/main" id="{6981C793-3338-4198-9826-0E3E3D853153}"/>
              </a:ext>
            </a:extLst>
          </p:cNvPr>
          <p:cNvSpPr/>
          <p:nvPr/>
        </p:nvSpPr>
        <p:spPr>
          <a:xfrm>
            <a:off x="2780818" y="4216609"/>
            <a:ext cx="1728884" cy="875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保存切片、分类之后的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json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17DB28-7172-446B-950C-D29D0379253A}"/>
              </a:ext>
            </a:extLst>
          </p:cNvPr>
          <p:cNvSpPr/>
          <p:nvPr/>
        </p:nvSpPr>
        <p:spPr>
          <a:xfrm>
            <a:off x="6269442" y="3492763"/>
            <a:ext cx="2614208" cy="241221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02EDB9-6363-42D1-9BE7-16AD8A2D5FFD}"/>
              </a:ext>
            </a:extLst>
          </p:cNvPr>
          <p:cNvCxnSpPr>
            <a:cxnSpLocks/>
          </p:cNvCxnSpPr>
          <p:nvPr/>
        </p:nvCxnSpPr>
        <p:spPr>
          <a:xfrm flipH="1" flipV="1">
            <a:off x="4668555" y="3657600"/>
            <a:ext cx="1427445" cy="659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fficePLUS.cn-2">
            <a:extLst>
              <a:ext uri="{FF2B5EF4-FFF2-40B4-BE49-F238E27FC236}">
                <a16:creationId xmlns:a16="http://schemas.microsoft.com/office/drawing/2014/main" id="{19D4F5F6-73B9-4D3C-A333-3AF687B3C380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网页详细介绍</a:t>
            </a:r>
          </a:p>
        </p:txBody>
      </p:sp>
    </p:spTree>
    <p:extLst>
      <p:ext uri="{BB962C8B-B14F-4D97-AF65-F5344CB8AC3E}">
        <p14:creationId xmlns:p14="http://schemas.microsoft.com/office/powerpoint/2010/main" val="28501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pc">
            <a:extLst>
              <a:ext uri="{FF2B5EF4-FFF2-40B4-BE49-F238E27FC236}">
                <a16:creationId xmlns:a16="http://schemas.microsoft.com/office/drawing/2014/main" id="{97850BC6-5D16-4E55-8529-340DB91A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22" y="-1853599"/>
            <a:ext cx="19295586" cy="9958160"/>
          </a:xfrm>
          <a:prstGeom prst="rect">
            <a:avLst/>
          </a:prstGeom>
        </p:spPr>
      </p:pic>
      <p:pic>
        <p:nvPicPr>
          <p:cNvPr id="18" name="!!pic">
            <a:extLst>
              <a:ext uri="{FF2B5EF4-FFF2-40B4-BE49-F238E27FC236}">
                <a16:creationId xmlns:a16="http://schemas.microsoft.com/office/drawing/2014/main" id="{763A86B7-7FB5-4FC5-8B63-6B20B4391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-1215754"/>
            <a:ext cx="15120313" cy="8197400"/>
          </a:xfrm>
          <a:prstGeom prst="rect">
            <a:avLst/>
          </a:prstGeom>
        </p:spPr>
      </p:pic>
      <p:sp>
        <p:nvSpPr>
          <p:cNvPr id="19" name="!!14">
            <a:extLst>
              <a:ext uri="{FF2B5EF4-FFF2-40B4-BE49-F238E27FC236}">
                <a16:creationId xmlns:a16="http://schemas.microsoft.com/office/drawing/2014/main" id="{0EE3AE9F-CD0A-433D-9C24-B7F3E16A5914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5" name="!!11">
            <a:extLst>
              <a:ext uri="{FF2B5EF4-FFF2-40B4-BE49-F238E27FC236}">
                <a16:creationId xmlns:a16="http://schemas.microsoft.com/office/drawing/2014/main" id="{989D2A9C-F476-45E9-80E2-47379E1B080A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2-2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3" name="!!10">
            <a:extLst>
              <a:ext uri="{FF2B5EF4-FFF2-40B4-BE49-F238E27FC236}">
                <a16:creationId xmlns:a16="http://schemas.microsoft.com/office/drawing/2014/main" id="{AB211785-7D55-489E-BB30-15D5383796D7}"/>
              </a:ext>
            </a:extLst>
          </p:cNvPr>
          <p:cNvSpPr txBox="1"/>
          <p:nvPr/>
        </p:nvSpPr>
        <p:spPr>
          <a:xfrm>
            <a:off x="1152493" y="2051949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数据段切换</a:t>
            </a:r>
          </a:p>
        </p:txBody>
      </p:sp>
      <p:sp>
        <p:nvSpPr>
          <p:cNvPr id="41" name="!!9">
            <a:extLst>
              <a:ext uri="{FF2B5EF4-FFF2-40B4-BE49-F238E27FC236}">
                <a16:creationId xmlns:a16="http://schemas.microsoft.com/office/drawing/2014/main" id="{06A2E966-B74A-422A-BA4F-1EC028EDA976}"/>
              </a:ext>
            </a:extLst>
          </p:cNvPr>
          <p:cNvSpPr/>
          <p:nvPr/>
        </p:nvSpPr>
        <p:spPr>
          <a:xfrm>
            <a:off x="1982134" y="3030987"/>
            <a:ext cx="1655057" cy="750641"/>
          </a:xfrm>
          <a:prstGeom prst="roundRect">
            <a:avLst/>
          </a:prstGeom>
          <a:gradFill>
            <a:gsLst>
              <a:gs pos="0">
                <a:srgbClr val="009FFF"/>
              </a:gs>
              <a:gs pos="100000">
                <a:srgbClr val="006DFF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!!8">
            <a:extLst>
              <a:ext uri="{FF2B5EF4-FFF2-40B4-BE49-F238E27FC236}">
                <a16:creationId xmlns:a16="http://schemas.microsoft.com/office/drawing/2014/main" id="{399718DC-FCA9-40A1-AB26-93D9EFB28D3F}"/>
              </a:ext>
            </a:extLst>
          </p:cNvPr>
          <p:cNvSpPr txBox="1"/>
          <p:nvPr/>
        </p:nvSpPr>
        <p:spPr>
          <a:xfrm>
            <a:off x="2067531" y="319400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+mn-ea"/>
                <a:sym typeface="+mn-lt"/>
              </a:rPr>
              <a:t>切换按钮</a:t>
            </a:r>
          </a:p>
        </p:txBody>
      </p:sp>
      <p:sp>
        <p:nvSpPr>
          <p:cNvPr id="55" name="!!7">
            <a:extLst>
              <a:ext uri="{FF2B5EF4-FFF2-40B4-BE49-F238E27FC236}">
                <a16:creationId xmlns:a16="http://schemas.microsoft.com/office/drawing/2014/main" id="{7331168F-C845-477F-9F1B-14D808D8F935}"/>
              </a:ext>
            </a:extLst>
          </p:cNvPr>
          <p:cNvSpPr/>
          <p:nvPr/>
        </p:nvSpPr>
        <p:spPr>
          <a:xfrm>
            <a:off x="1905514" y="3663474"/>
            <a:ext cx="1858892" cy="1706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点击各个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Yawing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按钮即可切换不同数据段，按钮个数自适应</a:t>
            </a:r>
          </a:p>
        </p:txBody>
      </p:sp>
      <p:sp>
        <p:nvSpPr>
          <p:cNvPr id="20" name="!!6">
            <a:extLst>
              <a:ext uri="{FF2B5EF4-FFF2-40B4-BE49-F238E27FC236}">
                <a16:creationId xmlns:a16="http://schemas.microsoft.com/office/drawing/2014/main" id="{1D5F58B5-B93D-4727-82AC-C0595DE9846B}"/>
              </a:ext>
            </a:extLst>
          </p:cNvPr>
          <p:cNvSpPr/>
          <p:nvPr/>
        </p:nvSpPr>
        <p:spPr>
          <a:xfrm>
            <a:off x="3841026" y="3030987"/>
            <a:ext cx="1655057" cy="750641"/>
          </a:xfrm>
          <a:prstGeom prst="roundRect">
            <a:avLst/>
          </a:prstGeom>
          <a:gradFill>
            <a:gsLst>
              <a:gs pos="0">
                <a:srgbClr val="009FFF"/>
              </a:gs>
              <a:gs pos="100000">
                <a:srgbClr val="006DFF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!!5">
            <a:extLst>
              <a:ext uri="{FF2B5EF4-FFF2-40B4-BE49-F238E27FC236}">
                <a16:creationId xmlns:a16="http://schemas.microsoft.com/office/drawing/2014/main" id="{D5D07096-5FD5-4E2B-86BC-B62A93635DE1}"/>
              </a:ext>
            </a:extLst>
          </p:cNvPr>
          <p:cNvSpPr txBox="1"/>
          <p:nvPr/>
        </p:nvSpPr>
        <p:spPr>
          <a:xfrm>
            <a:off x="3926423" y="319400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+mn-ea"/>
                <a:sym typeface="+mn-lt"/>
              </a:rPr>
              <a:t>类别提示</a:t>
            </a:r>
          </a:p>
        </p:txBody>
      </p:sp>
      <p:sp>
        <p:nvSpPr>
          <p:cNvPr id="24" name="!!4">
            <a:extLst>
              <a:ext uri="{FF2B5EF4-FFF2-40B4-BE49-F238E27FC236}">
                <a16:creationId xmlns:a16="http://schemas.microsoft.com/office/drawing/2014/main" id="{51D5A8EF-623B-41BE-9BBD-AACBE05BB369}"/>
              </a:ext>
            </a:extLst>
          </p:cNvPr>
          <p:cNvSpPr/>
          <p:nvPr/>
        </p:nvSpPr>
        <p:spPr>
          <a:xfrm>
            <a:off x="3844881" y="3663474"/>
            <a:ext cx="1675156" cy="1706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位于切换按钮上方的指示灯提示当前数据段类别</a:t>
            </a:r>
          </a:p>
        </p:txBody>
      </p:sp>
      <p:sp>
        <p:nvSpPr>
          <p:cNvPr id="30" name="!!3">
            <a:extLst>
              <a:ext uri="{FF2B5EF4-FFF2-40B4-BE49-F238E27FC236}">
                <a16:creationId xmlns:a16="http://schemas.microsoft.com/office/drawing/2014/main" id="{209E05A8-4033-49FE-8E3D-72F739F58F47}"/>
              </a:ext>
            </a:extLst>
          </p:cNvPr>
          <p:cNvSpPr/>
          <p:nvPr/>
        </p:nvSpPr>
        <p:spPr>
          <a:xfrm>
            <a:off x="6150726" y="1943100"/>
            <a:ext cx="2760258" cy="4787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!!1">
            <a:extLst>
              <a:ext uri="{FF2B5EF4-FFF2-40B4-BE49-F238E27FC236}">
                <a16:creationId xmlns:a16="http://schemas.microsoft.com/office/drawing/2014/main" id="{CF6EB5C1-BD17-4980-A059-A2C261E8DCEF}"/>
              </a:ext>
            </a:extLst>
          </p:cNvPr>
          <p:cNvCxnSpPr>
            <a:cxnSpLocks/>
          </p:cNvCxnSpPr>
          <p:nvPr/>
        </p:nvCxnSpPr>
        <p:spPr>
          <a:xfrm flipH="1" flipV="1">
            <a:off x="4668555" y="3657600"/>
            <a:ext cx="1427445" cy="659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!!2">
            <a:extLst>
              <a:ext uri="{FF2B5EF4-FFF2-40B4-BE49-F238E27FC236}">
                <a16:creationId xmlns:a16="http://schemas.microsoft.com/office/drawing/2014/main" id="{3D720B19-0777-492B-9BB4-247328E98579}"/>
              </a:ext>
            </a:extLst>
          </p:cNvPr>
          <p:cNvSpPr txBox="1"/>
          <p:nvPr/>
        </p:nvSpPr>
        <p:spPr>
          <a:xfrm>
            <a:off x="10288514" y="0"/>
            <a:ext cx="200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monitor.ihzb.xyz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!!9">
            <a:extLst>
              <a:ext uri="{FF2B5EF4-FFF2-40B4-BE49-F238E27FC236}">
                <a16:creationId xmlns:a16="http://schemas.microsoft.com/office/drawing/2014/main" id="{BB04589E-D105-4F78-B4D9-9BCAA8A71FE5}"/>
              </a:ext>
            </a:extLst>
          </p:cNvPr>
          <p:cNvSpPr/>
          <p:nvPr/>
        </p:nvSpPr>
        <p:spPr>
          <a:xfrm>
            <a:off x="105841" y="3029391"/>
            <a:ext cx="1655057" cy="750641"/>
          </a:xfrm>
          <a:prstGeom prst="roundRect">
            <a:avLst/>
          </a:prstGeom>
          <a:gradFill>
            <a:gsLst>
              <a:gs pos="0">
                <a:srgbClr val="009FFF"/>
              </a:gs>
              <a:gs pos="100000">
                <a:srgbClr val="006DFF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!!8">
            <a:extLst>
              <a:ext uri="{FF2B5EF4-FFF2-40B4-BE49-F238E27FC236}">
                <a16:creationId xmlns:a16="http://schemas.microsoft.com/office/drawing/2014/main" id="{5C2A0F3C-D1BF-4FE9-B13F-6402D4D25580}"/>
              </a:ext>
            </a:extLst>
          </p:cNvPr>
          <p:cNvSpPr txBox="1"/>
          <p:nvPr/>
        </p:nvSpPr>
        <p:spPr>
          <a:xfrm>
            <a:off x="191238" y="319240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+mn-ea"/>
                <a:sym typeface="+mn-lt"/>
              </a:rPr>
              <a:t>动态表格</a:t>
            </a:r>
          </a:p>
        </p:txBody>
      </p:sp>
      <p:sp>
        <p:nvSpPr>
          <p:cNvPr id="34" name="!!7">
            <a:extLst>
              <a:ext uri="{FF2B5EF4-FFF2-40B4-BE49-F238E27FC236}">
                <a16:creationId xmlns:a16="http://schemas.microsoft.com/office/drawing/2014/main" id="{9D804754-8846-4AF6-A066-2750F2A67182}"/>
              </a:ext>
            </a:extLst>
          </p:cNvPr>
          <p:cNvSpPr/>
          <p:nvPr/>
        </p:nvSpPr>
        <p:spPr>
          <a:xfrm>
            <a:off x="29221" y="3661878"/>
            <a:ext cx="1858892" cy="1291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根据每个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Yawing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的错误数量动态更新表格数据</a:t>
            </a:r>
          </a:p>
        </p:txBody>
      </p:sp>
      <p:sp>
        <p:nvSpPr>
          <p:cNvPr id="35" name="OfficePLUS.cn-2">
            <a:extLst>
              <a:ext uri="{FF2B5EF4-FFF2-40B4-BE49-F238E27FC236}">
                <a16:creationId xmlns:a16="http://schemas.microsoft.com/office/drawing/2014/main" id="{89788BB2-BAEC-44FE-8A55-81462F126500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网页详细介绍</a:t>
            </a:r>
          </a:p>
        </p:txBody>
      </p:sp>
    </p:spTree>
    <p:extLst>
      <p:ext uri="{BB962C8B-B14F-4D97-AF65-F5344CB8AC3E}">
        <p14:creationId xmlns:p14="http://schemas.microsoft.com/office/powerpoint/2010/main" val="160424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c">
            <a:extLst>
              <a:ext uri="{FF2B5EF4-FFF2-40B4-BE49-F238E27FC236}">
                <a16:creationId xmlns:a16="http://schemas.microsoft.com/office/drawing/2014/main" id="{69DEDA30-90EC-4132-A316-3C6255052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2" y="1224241"/>
            <a:ext cx="9880255" cy="5099050"/>
          </a:xfrm>
          <a:prstGeom prst="rect">
            <a:avLst/>
          </a:prstGeom>
        </p:spPr>
      </p:pic>
      <p:pic>
        <p:nvPicPr>
          <p:cNvPr id="30" name="!!pic">
            <a:extLst>
              <a:ext uri="{FF2B5EF4-FFF2-40B4-BE49-F238E27FC236}">
                <a16:creationId xmlns:a16="http://schemas.microsoft.com/office/drawing/2014/main" id="{646DED50-3363-4234-A144-1A5B2BED9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68" t="18911"/>
          <a:stretch/>
        </p:blipFill>
        <p:spPr>
          <a:xfrm>
            <a:off x="2089882" y="1480423"/>
            <a:ext cx="7807292" cy="4251394"/>
          </a:xfrm>
          <a:prstGeom prst="rect">
            <a:avLst/>
          </a:prstGeom>
        </p:spPr>
      </p:pic>
      <p:sp>
        <p:nvSpPr>
          <p:cNvPr id="33" name="OfficePLUS.cn-1">
            <a:extLst>
              <a:ext uri="{FF2B5EF4-FFF2-40B4-BE49-F238E27FC236}">
                <a16:creationId xmlns:a16="http://schemas.microsoft.com/office/drawing/2014/main" id="{A8FB24EE-BEA1-4359-9E79-95B6FD484B0B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5" name="OfficePLUS.cn-2">
            <a:extLst>
              <a:ext uri="{FF2B5EF4-FFF2-40B4-BE49-F238E27FC236}">
                <a16:creationId xmlns:a16="http://schemas.microsoft.com/office/drawing/2014/main" id="{DA02164E-AFC3-4A5D-B965-C0BDEC9A0076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网页详细介绍</a:t>
            </a:r>
          </a:p>
        </p:txBody>
      </p:sp>
      <p:sp>
        <p:nvSpPr>
          <p:cNvPr id="39" name="OfficePLUS.cn-4">
            <a:extLst>
              <a:ext uri="{FF2B5EF4-FFF2-40B4-BE49-F238E27FC236}">
                <a16:creationId xmlns:a16="http://schemas.microsoft.com/office/drawing/2014/main" id="{A905CA41-0AAD-4A4B-80BE-2A856762B71F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2-2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" name="OfficePLUS.cn-5">
            <a:extLst>
              <a:ext uri="{FF2B5EF4-FFF2-40B4-BE49-F238E27FC236}">
                <a16:creationId xmlns:a16="http://schemas.microsoft.com/office/drawing/2014/main" id="{A559CDE6-921F-47A8-9061-584006B1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642" y="1842164"/>
            <a:ext cx="589230" cy="589230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9" name="OfficePLUS.cn-6">
            <a:extLst>
              <a:ext uri="{FF2B5EF4-FFF2-40B4-BE49-F238E27FC236}">
                <a16:creationId xmlns:a16="http://schemas.microsoft.com/office/drawing/2014/main" id="{68751846-A51D-4C94-B407-E5ACA71ACED7}"/>
              </a:ext>
            </a:extLst>
          </p:cNvPr>
          <p:cNvSpPr>
            <a:spLocks noEditPoints="1"/>
          </p:cNvSpPr>
          <p:nvPr/>
        </p:nvSpPr>
        <p:spPr bwMode="auto">
          <a:xfrm>
            <a:off x="723192" y="2048441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OfficePLUS.cn-16">
            <a:extLst>
              <a:ext uri="{FF2B5EF4-FFF2-40B4-BE49-F238E27FC236}">
                <a16:creationId xmlns:a16="http://schemas.microsoft.com/office/drawing/2014/main" id="{B020EDC5-3F57-4A8F-A73C-1B855B0BA273}"/>
              </a:ext>
            </a:extLst>
          </p:cNvPr>
          <p:cNvSpPr/>
          <p:nvPr/>
        </p:nvSpPr>
        <p:spPr>
          <a:xfrm>
            <a:off x="176738" y="2382585"/>
            <a:ext cx="1639984" cy="460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echarts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9E8485A3-D11B-45E7-87D8-CF7CF8015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67" y="3521444"/>
            <a:ext cx="589230" cy="589230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14" name="OfficePLUS.cn-6">
            <a:extLst>
              <a:ext uri="{FF2B5EF4-FFF2-40B4-BE49-F238E27FC236}">
                <a16:creationId xmlns:a16="http://schemas.microsoft.com/office/drawing/2014/main" id="{EFFEB27D-B54C-4C15-AE80-04C78DC72055}"/>
              </a:ext>
            </a:extLst>
          </p:cNvPr>
          <p:cNvSpPr>
            <a:spLocks noEditPoints="1"/>
          </p:cNvSpPr>
          <p:nvPr/>
        </p:nvSpPr>
        <p:spPr bwMode="auto">
          <a:xfrm>
            <a:off x="702617" y="3727721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15" name="OfficePLUS.cn-16">
            <a:extLst>
              <a:ext uri="{FF2B5EF4-FFF2-40B4-BE49-F238E27FC236}">
                <a16:creationId xmlns:a16="http://schemas.microsoft.com/office/drawing/2014/main" id="{C0957410-39FC-4E5F-B020-8BC15B57EB25}"/>
              </a:ext>
            </a:extLst>
          </p:cNvPr>
          <p:cNvSpPr/>
          <p:nvPr/>
        </p:nvSpPr>
        <p:spPr>
          <a:xfrm>
            <a:off x="143046" y="4102484"/>
            <a:ext cx="1639984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对数据进行了平滑</a:t>
            </a:r>
          </a:p>
        </p:txBody>
      </p:sp>
      <p:sp>
        <p:nvSpPr>
          <p:cNvPr id="20" name="OfficePLUS.cn-5">
            <a:extLst>
              <a:ext uri="{FF2B5EF4-FFF2-40B4-BE49-F238E27FC236}">
                <a16:creationId xmlns:a16="http://schemas.microsoft.com/office/drawing/2014/main" id="{D8AA0A34-8376-4510-9E04-7F3E64A4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914" y="993471"/>
            <a:ext cx="589230" cy="589230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1" name="OfficePLUS.cn-6">
            <a:extLst>
              <a:ext uri="{FF2B5EF4-FFF2-40B4-BE49-F238E27FC236}">
                <a16:creationId xmlns:a16="http://schemas.microsoft.com/office/drawing/2014/main" id="{6868166E-8FF3-495C-A209-4BA3CC3F001A}"/>
              </a:ext>
            </a:extLst>
          </p:cNvPr>
          <p:cNvSpPr>
            <a:spLocks noEditPoints="1"/>
          </p:cNvSpPr>
          <p:nvPr/>
        </p:nvSpPr>
        <p:spPr bwMode="auto">
          <a:xfrm>
            <a:off x="10854464" y="1199748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22" name="OfficePLUS.cn-16">
            <a:extLst>
              <a:ext uri="{FF2B5EF4-FFF2-40B4-BE49-F238E27FC236}">
                <a16:creationId xmlns:a16="http://schemas.microsoft.com/office/drawing/2014/main" id="{4A4D4B17-7820-4450-9C9E-E26E0B51054E}"/>
              </a:ext>
            </a:extLst>
          </p:cNvPr>
          <p:cNvSpPr/>
          <p:nvPr/>
        </p:nvSpPr>
        <p:spPr>
          <a:xfrm>
            <a:off x="10475865" y="1459775"/>
            <a:ext cx="1639984" cy="460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下载图表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B369B66-097C-454C-BF5B-BF48A19F00CC}"/>
              </a:ext>
            </a:extLst>
          </p:cNvPr>
          <p:cNvCxnSpPr>
            <a:cxnSpLocks/>
          </p:cNvCxnSpPr>
          <p:nvPr/>
        </p:nvCxnSpPr>
        <p:spPr>
          <a:xfrm flipV="1">
            <a:off x="9762660" y="1327657"/>
            <a:ext cx="950686" cy="21446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F296DE6-8E8F-4D21-B2F2-F5D54DF7EE41}"/>
              </a:ext>
            </a:extLst>
          </p:cNvPr>
          <p:cNvSpPr/>
          <p:nvPr/>
        </p:nvSpPr>
        <p:spPr>
          <a:xfrm>
            <a:off x="9089742" y="2747534"/>
            <a:ext cx="761225" cy="157286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285F5DA-4038-41FD-A2F0-3712F2376E3B}"/>
              </a:ext>
            </a:extLst>
          </p:cNvPr>
          <p:cNvCxnSpPr>
            <a:cxnSpLocks/>
          </p:cNvCxnSpPr>
          <p:nvPr/>
        </p:nvCxnSpPr>
        <p:spPr>
          <a:xfrm>
            <a:off x="9831221" y="3429000"/>
            <a:ext cx="58277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fficePLUS.cn-5">
            <a:extLst>
              <a:ext uri="{FF2B5EF4-FFF2-40B4-BE49-F238E27FC236}">
                <a16:creationId xmlns:a16="http://schemas.microsoft.com/office/drawing/2014/main" id="{39D7FC74-51F4-4661-8AD5-BDFE03282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384" y="3030468"/>
            <a:ext cx="589230" cy="589230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36" name="OfficePLUS.cn-6">
            <a:extLst>
              <a:ext uri="{FF2B5EF4-FFF2-40B4-BE49-F238E27FC236}">
                <a16:creationId xmlns:a16="http://schemas.microsoft.com/office/drawing/2014/main" id="{AC9E60F9-25C6-4AB7-A097-C54B793AE876}"/>
              </a:ext>
            </a:extLst>
          </p:cNvPr>
          <p:cNvSpPr>
            <a:spLocks noEditPoints="1"/>
          </p:cNvSpPr>
          <p:nvPr/>
        </p:nvSpPr>
        <p:spPr bwMode="auto">
          <a:xfrm>
            <a:off x="10841934" y="3236745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38" name="OfficePLUS.cn-16">
            <a:extLst>
              <a:ext uri="{FF2B5EF4-FFF2-40B4-BE49-F238E27FC236}">
                <a16:creationId xmlns:a16="http://schemas.microsoft.com/office/drawing/2014/main" id="{46BC21D0-7216-4FB4-9982-50FFE299EA6E}"/>
              </a:ext>
            </a:extLst>
          </p:cNvPr>
          <p:cNvSpPr/>
          <p:nvPr/>
        </p:nvSpPr>
        <p:spPr>
          <a:xfrm>
            <a:off x="10283785" y="3606120"/>
            <a:ext cx="1639984" cy="460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切换曲线显示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7F4B777-CA15-4D07-86CB-F5ED2F14EBF2}"/>
              </a:ext>
            </a:extLst>
          </p:cNvPr>
          <p:cNvSpPr/>
          <p:nvPr/>
        </p:nvSpPr>
        <p:spPr>
          <a:xfrm>
            <a:off x="2245530" y="5341730"/>
            <a:ext cx="7053549" cy="35314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OfficePLUS.cn-5">
            <a:extLst>
              <a:ext uri="{FF2B5EF4-FFF2-40B4-BE49-F238E27FC236}">
                <a16:creationId xmlns:a16="http://schemas.microsoft.com/office/drawing/2014/main" id="{C47E9FF9-3B11-4A8B-912E-52B7E868A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384" y="4822573"/>
            <a:ext cx="589230" cy="589230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43" name="OfficePLUS.cn-6">
            <a:extLst>
              <a:ext uri="{FF2B5EF4-FFF2-40B4-BE49-F238E27FC236}">
                <a16:creationId xmlns:a16="http://schemas.microsoft.com/office/drawing/2014/main" id="{254B0966-A830-45E3-B224-89212436EE0C}"/>
              </a:ext>
            </a:extLst>
          </p:cNvPr>
          <p:cNvSpPr>
            <a:spLocks noEditPoints="1"/>
          </p:cNvSpPr>
          <p:nvPr/>
        </p:nvSpPr>
        <p:spPr bwMode="auto">
          <a:xfrm>
            <a:off x="10841934" y="5028850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44" name="OfficePLUS.cn-16">
            <a:extLst>
              <a:ext uri="{FF2B5EF4-FFF2-40B4-BE49-F238E27FC236}">
                <a16:creationId xmlns:a16="http://schemas.microsoft.com/office/drawing/2014/main" id="{D71BB95B-DF33-4373-B962-DBDE366B92CB}"/>
              </a:ext>
            </a:extLst>
          </p:cNvPr>
          <p:cNvSpPr/>
          <p:nvPr/>
        </p:nvSpPr>
        <p:spPr>
          <a:xfrm>
            <a:off x="10454622" y="5351838"/>
            <a:ext cx="1639984" cy="460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图表缩放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93FBCF8-3386-4EBA-90A5-BF5286F38EE8}"/>
              </a:ext>
            </a:extLst>
          </p:cNvPr>
          <p:cNvCxnSpPr>
            <a:cxnSpLocks/>
          </p:cNvCxnSpPr>
          <p:nvPr/>
        </p:nvCxnSpPr>
        <p:spPr>
          <a:xfrm flipV="1">
            <a:off x="9350186" y="5152523"/>
            <a:ext cx="1232985" cy="25928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E431C6A-2006-4D41-B178-01B9F5F6333D}"/>
              </a:ext>
            </a:extLst>
          </p:cNvPr>
          <p:cNvSpPr/>
          <p:nvPr/>
        </p:nvSpPr>
        <p:spPr>
          <a:xfrm>
            <a:off x="9016867" y="1430654"/>
            <a:ext cx="761225" cy="25928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7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.cn-1">
            <a:extLst>
              <a:ext uri="{FF2B5EF4-FFF2-40B4-BE49-F238E27FC236}">
                <a16:creationId xmlns:a16="http://schemas.microsoft.com/office/drawing/2014/main" id="{BF18F4CD-F7CB-4F2D-B5E8-B74DB37AC6A9}"/>
              </a:ext>
            </a:extLst>
          </p:cNvPr>
          <p:cNvSpPr/>
          <p:nvPr/>
        </p:nvSpPr>
        <p:spPr>
          <a:xfrm rot="10800000">
            <a:off x="4028792" y="1758840"/>
            <a:ext cx="4095750" cy="3530819"/>
          </a:xfrm>
          <a:prstGeom prst="triangle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6" name="OfficePLUS.cn-2">
            <a:extLst>
              <a:ext uri="{FF2B5EF4-FFF2-40B4-BE49-F238E27FC236}">
                <a16:creationId xmlns:a16="http://schemas.microsoft.com/office/drawing/2014/main" id="{ABD82C23-ADC7-4D48-A4A4-CE8C603CCFFA}"/>
              </a:ext>
            </a:extLst>
          </p:cNvPr>
          <p:cNvSpPr txBox="1"/>
          <p:nvPr/>
        </p:nvSpPr>
        <p:spPr>
          <a:xfrm>
            <a:off x="4799604" y="2212439"/>
            <a:ext cx="25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  <a:sym typeface="+mn-lt"/>
              </a:rPr>
              <a:t>PART 03</a:t>
            </a:r>
            <a:endParaRPr kumimoji="0" lang="zh-CN" altLang="en-US" sz="36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 useBgFill="1">
        <p:nvSpPr>
          <p:cNvPr id="9" name="OfficePLUS.cn-3">
            <a:extLst>
              <a:ext uri="{FF2B5EF4-FFF2-40B4-BE49-F238E27FC236}">
                <a16:creationId xmlns:a16="http://schemas.microsoft.com/office/drawing/2014/main" id="{867C6CB7-8527-4FD5-99ED-AE04090D543C}"/>
              </a:ext>
            </a:extLst>
          </p:cNvPr>
          <p:cNvSpPr/>
          <p:nvPr/>
        </p:nvSpPr>
        <p:spPr>
          <a:xfrm>
            <a:off x="3541486" y="3018972"/>
            <a:ext cx="5109028" cy="10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  <a:sym typeface="+mn-lt"/>
            </a:endParaRPr>
          </a:p>
        </p:txBody>
      </p:sp>
      <p:sp>
        <p:nvSpPr>
          <p:cNvPr id="11" name="OfficePLUS.cn-4">
            <a:extLst>
              <a:ext uri="{FF2B5EF4-FFF2-40B4-BE49-F238E27FC236}">
                <a16:creationId xmlns:a16="http://schemas.microsoft.com/office/drawing/2014/main" id="{571252A5-D1AF-4C25-AB80-88051A8E037E}"/>
              </a:ext>
            </a:extLst>
          </p:cNvPr>
          <p:cNvSpPr txBox="1"/>
          <p:nvPr/>
        </p:nvSpPr>
        <p:spPr>
          <a:xfrm flipH="1">
            <a:off x="4093936" y="2989751"/>
            <a:ext cx="382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00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/>
                <a:uLnTx/>
                <a:uFillTx/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软件架构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000">
                    <a:prstClr val="white"/>
                  </a:gs>
                  <a:gs pos="100000">
                    <a:srgbClr val="00B0F0"/>
                  </a:gs>
                </a:gsLst>
                <a:lin ang="5400000" scaled="0"/>
              </a:gradFill>
              <a:effectLst/>
              <a:uLnTx/>
              <a:uFillTx/>
              <a:ea typeface="优设标题黑" panose="000005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000">
                      <a:prstClr val="white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/>
                <a:uLnTx/>
                <a:uFillTx/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Software framework</a:t>
            </a:r>
          </a:p>
        </p:txBody>
      </p:sp>
    </p:spTree>
    <p:extLst>
      <p:ext uri="{BB962C8B-B14F-4D97-AF65-F5344CB8AC3E}">
        <p14:creationId xmlns:p14="http://schemas.microsoft.com/office/powerpoint/2010/main" val="30016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fficePLUS.cn-1">
            <a:extLst>
              <a:ext uri="{FF2B5EF4-FFF2-40B4-BE49-F238E27FC236}">
                <a16:creationId xmlns:a16="http://schemas.microsoft.com/office/drawing/2014/main" id="{E2873E9C-1E01-407F-A0A9-07D4F73A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OfficePLUS.cn-2">
            <a:extLst>
              <a:ext uri="{FF2B5EF4-FFF2-40B4-BE49-F238E27FC236}">
                <a16:creationId xmlns:a16="http://schemas.microsoft.com/office/drawing/2014/main" id="{D236465A-3387-4585-9106-6422E3123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366" y="4476445"/>
            <a:ext cx="635000" cy="635000"/>
          </a:xfrm>
          <a:prstGeom prst="rect">
            <a:avLst/>
          </a:prstGeom>
        </p:spPr>
      </p:pic>
      <p:pic>
        <p:nvPicPr>
          <p:cNvPr id="14" name="OfficePLUS.cn-3">
            <a:extLst>
              <a:ext uri="{FF2B5EF4-FFF2-40B4-BE49-F238E27FC236}">
                <a16:creationId xmlns:a16="http://schemas.microsoft.com/office/drawing/2014/main" id="{591B047C-EAED-4889-9D84-ACA604F15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7566" y="1611304"/>
            <a:ext cx="685800" cy="685800"/>
          </a:xfrm>
          <a:prstGeom prst="rect">
            <a:avLst/>
          </a:prstGeom>
        </p:spPr>
      </p:pic>
      <p:pic>
        <p:nvPicPr>
          <p:cNvPr id="18" name="OfficePLUS.cn-4">
            <a:extLst>
              <a:ext uri="{FF2B5EF4-FFF2-40B4-BE49-F238E27FC236}">
                <a16:creationId xmlns:a16="http://schemas.microsoft.com/office/drawing/2014/main" id="{22EB588C-8A3C-4B9C-941C-3CE859D0D1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7631" y="2863965"/>
            <a:ext cx="796471" cy="796471"/>
          </a:xfrm>
          <a:prstGeom prst="rect">
            <a:avLst/>
          </a:prstGeom>
        </p:spPr>
      </p:pic>
      <p:sp>
        <p:nvSpPr>
          <p:cNvPr id="19" name="OfficePLUS.cn-5">
            <a:extLst>
              <a:ext uri="{FF2B5EF4-FFF2-40B4-BE49-F238E27FC236}">
                <a16:creationId xmlns:a16="http://schemas.microsoft.com/office/drawing/2014/main" id="{063FB7EF-1EA8-4EF0-ACA3-265104618B1A}"/>
              </a:ext>
            </a:extLst>
          </p:cNvPr>
          <p:cNvSpPr txBox="1"/>
          <p:nvPr/>
        </p:nvSpPr>
        <p:spPr>
          <a:xfrm>
            <a:off x="1615609" y="2509521"/>
            <a:ext cx="2262158" cy="1446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800" i="1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>
                <a:latin typeface="+mn-lt"/>
                <a:sym typeface="+mn-lt"/>
              </a:rPr>
              <a:t>目录</a:t>
            </a:r>
          </a:p>
        </p:txBody>
      </p:sp>
      <p:cxnSp>
        <p:nvCxnSpPr>
          <p:cNvPr id="20" name="OfficePLUS.cn-6">
            <a:extLst>
              <a:ext uri="{FF2B5EF4-FFF2-40B4-BE49-F238E27FC236}">
                <a16:creationId xmlns:a16="http://schemas.microsoft.com/office/drawing/2014/main" id="{A1B22F1E-468A-4469-B038-4909F6693999}"/>
              </a:ext>
            </a:extLst>
          </p:cNvPr>
          <p:cNvCxnSpPr/>
          <p:nvPr/>
        </p:nvCxnSpPr>
        <p:spPr>
          <a:xfrm flipH="1">
            <a:off x="3447909" y="3614992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fficePLUS.cn-7">
            <a:extLst>
              <a:ext uri="{FF2B5EF4-FFF2-40B4-BE49-F238E27FC236}">
                <a16:creationId xmlns:a16="http://schemas.microsoft.com/office/drawing/2014/main" id="{70B19C2A-322A-4785-9BE1-AE4A8456FA8C}"/>
              </a:ext>
            </a:extLst>
          </p:cNvPr>
          <p:cNvCxnSpPr/>
          <p:nvPr/>
        </p:nvCxnSpPr>
        <p:spPr>
          <a:xfrm flipH="1">
            <a:off x="716475" y="2086543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fficePLUS.cn-8">
            <a:extLst>
              <a:ext uri="{FF2B5EF4-FFF2-40B4-BE49-F238E27FC236}">
                <a16:creationId xmlns:a16="http://schemas.microsoft.com/office/drawing/2014/main" id="{33572D95-7019-4B99-9C16-5E87C4BB6942}"/>
              </a:ext>
            </a:extLst>
          </p:cNvPr>
          <p:cNvSpPr txBox="1"/>
          <p:nvPr/>
        </p:nvSpPr>
        <p:spPr>
          <a:xfrm>
            <a:off x="1776903" y="3641334"/>
            <a:ext cx="207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spc="-40" dirty="0">
                <a:solidFill>
                  <a:schemeClr val="bg1"/>
                </a:solidFill>
                <a:ea typeface="+mj-ea"/>
                <a:cs typeface="Segoe UI Light" panose="020B0502040204020203" pitchFamily="34" charset="0"/>
                <a:sym typeface="+mn-lt"/>
              </a:rPr>
              <a:t>CONTENTS</a:t>
            </a:r>
            <a:endParaRPr lang="zh-CN" altLang="en-US" sz="2800" spc="-40" dirty="0">
              <a:solidFill>
                <a:schemeClr val="bg1"/>
              </a:solidFill>
              <a:ea typeface="+mj-ea"/>
              <a:cs typeface="Segoe UI Light" panose="020B0502040204020203" pitchFamily="34" charset="0"/>
              <a:sym typeface="+mn-lt"/>
            </a:endParaRPr>
          </a:p>
        </p:txBody>
      </p:sp>
      <p:sp>
        <p:nvSpPr>
          <p:cNvPr id="24" name="OfficePLUS.cn-9">
            <a:extLst>
              <a:ext uri="{FF2B5EF4-FFF2-40B4-BE49-F238E27FC236}">
                <a16:creationId xmlns:a16="http://schemas.microsoft.com/office/drawing/2014/main" id="{8DF94209-CD97-4B24-8B76-225D5CB1D385}"/>
              </a:ext>
            </a:extLst>
          </p:cNvPr>
          <p:cNvSpPr txBox="1"/>
          <p:nvPr/>
        </p:nvSpPr>
        <p:spPr>
          <a:xfrm flipH="1">
            <a:off x="7168243" y="4500815"/>
            <a:ext cx="38263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阿里巴巴普惠体 L" panose="00020600040101010101" pitchFamily="18" charset="-122"/>
                <a:sym typeface="+mn-lt"/>
              </a:rPr>
              <a:t>软件架构</a:t>
            </a:r>
            <a:endParaRPr lang="en-US" altLang="zh-CN" sz="2400" dirty="0">
              <a:solidFill>
                <a:schemeClr val="bg1"/>
              </a:solidFill>
              <a:ea typeface="+mj-ea"/>
              <a:cs typeface="阿里巴巴普惠体 L" panose="00020600040101010101" pitchFamily="18" charset="-122"/>
              <a:sym typeface="+mn-lt"/>
            </a:endParaRPr>
          </a:p>
          <a:p>
            <a:r>
              <a:rPr lang="en-US" altLang="zh-CN" sz="1400" dirty="0">
                <a:solidFill>
                  <a:schemeClr val="bg1"/>
                </a:solidFill>
                <a:ea typeface="+mj-ea"/>
                <a:sym typeface="+mn-lt"/>
              </a:rPr>
              <a:t>Software framework</a:t>
            </a:r>
          </a:p>
        </p:txBody>
      </p:sp>
      <p:sp>
        <p:nvSpPr>
          <p:cNvPr id="26" name="OfficePLUS.cn-10">
            <a:extLst>
              <a:ext uri="{FF2B5EF4-FFF2-40B4-BE49-F238E27FC236}">
                <a16:creationId xmlns:a16="http://schemas.microsoft.com/office/drawing/2014/main" id="{8F430C04-1D7F-46EC-BE70-C2D98C90E658}"/>
              </a:ext>
            </a:extLst>
          </p:cNvPr>
          <p:cNvSpPr txBox="1"/>
          <p:nvPr/>
        </p:nvSpPr>
        <p:spPr>
          <a:xfrm flipH="1">
            <a:off x="7142471" y="1619996"/>
            <a:ext cx="38263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阿里巴巴普惠体 L" panose="00020600040101010101" pitchFamily="18" charset="-122"/>
                <a:sym typeface="+mn-lt"/>
              </a:rPr>
              <a:t>数据处理与分析</a:t>
            </a:r>
            <a:endParaRPr lang="en-US" altLang="zh-CN" sz="2400" dirty="0">
              <a:solidFill>
                <a:schemeClr val="bg1"/>
              </a:solidFill>
              <a:ea typeface="+mj-ea"/>
              <a:cs typeface="阿里巴巴普惠体 L" panose="00020600040101010101" pitchFamily="18" charset="-122"/>
              <a:sym typeface="+mn-lt"/>
            </a:endParaRPr>
          </a:p>
          <a:p>
            <a:r>
              <a:rPr lang="en-US" altLang="zh-CN" sz="1400" dirty="0">
                <a:solidFill>
                  <a:schemeClr val="bg1"/>
                </a:solidFill>
                <a:ea typeface="+mj-ea"/>
                <a:cs typeface="阿里巴巴普惠体 L" panose="00020600040101010101" pitchFamily="18" charset="-122"/>
                <a:sym typeface="+mn-lt"/>
              </a:rPr>
              <a:t>Data analysis</a:t>
            </a:r>
          </a:p>
        </p:txBody>
      </p:sp>
      <p:sp>
        <p:nvSpPr>
          <p:cNvPr id="28" name="OfficePLUS.cn-11">
            <a:extLst>
              <a:ext uri="{FF2B5EF4-FFF2-40B4-BE49-F238E27FC236}">
                <a16:creationId xmlns:a16="http://schemas.microsoft.com/office/drawing/2014/main" id="{C7E6D028-E417-4682-A064-00A083F0D2CF}"/>
              </a:ext>
            </a:extLst>
          </p:cNvPr>
          <p:cNvSpPr txBox="1"/>
          <p:nvPr/>
        </p:nvSpPr>
        <p:spPr>
          <a:xfrm flipH="1">
            <a:off x="7168243" y="2964226"/>
            <a:ext cx="38263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+mj-ea"/>
                <a:cs typeface="阿里巴巴普惠体 L" panose="00020600040101010101" pitchFamily="18" charset="-122"/>
                <a:sym typeface="+mn-lt"/>
              </a:rPr>
              <a:t>数据可视化</a:t>
            </a:r>
            <a:endParaRPr lang="en-US" altLang="zh-CN" sz="2400" dirty="0">
              <a:solidFill>
                <a:schemeClr val="bg1"/>
              </a:solidFill>
              <a:ea typeface="+mj-ea"/>
              <a:cs typeface="阿里巴巴普惠体 L" panose="00020600040101010101" pitchFamily="18" charset="-122"/>
              <a:sym typeface="+mn-lt"/>
            </a:endParaRPr>
          </a:p>
          <a:p>
            <a:r>
              <a:rPr lang="en-US" altLang="zh-CN" sz="1400" dirty="0">
                <a:solidFill>
                  <a:schemeClr val="bg1"/>
                </a:solidFill>
                <a:ea typeface="+mj-ea"/>
                <a:cs typeface="阿里巴巴普惠体 L" panose="00020600040101010101" pitchFamily="18" charset="-122"/>
                <a:sym typeface="+mn-lt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14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.cn-1">
            <a:extLst>
              <a:ext uri="{FF2B5EF4-FFF2-40B4-BE49-F238E27FC236}">
                <a16:creationId xmlns:a16="http://schemas.microsoft.com/office/drawing/2014/main" id="{B57E1FE8-2804-4DE6-8EF7-49835E616F53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OfficePLUS.cn-2">
            <a:extLst>
              <a:ext uri="{FF2B5EF4-FFF2-40B4-BE49-F238E27FC236}">
                <a16:creationId xmlns:a16="http://schemas.microsoft.com/office/drawing/2014/main" id="{6833E462-5830-4078-A8BE-4AD4EC2E7618}"/>
              </a:ext>
            </a:extLst>
          </p:cNvPr>
          <p:cNvSpPr txBox="1"/>
          <p:nvPr/>
        </p:nvSpPr>
        <p:spPr>
          <a:xfrm>
            <a:off x="1128407" y="4758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软件框图</a:t>
            </a:r>
          </a:p>
        </p:txBody>
      </p:sp>
      <p:sp>
        <p:nvSpPr>
          <p:cNvPr id="5" name="OfficePLUS.cn-4">
            <a:extLst>
              <a:ext uri="{FF2B5EF4-FFF2-40B4-BE49-F238E27FC236}">
                <a16:creationId xmlns:a16="http://schemas.microsoft.com/office/drawing/2014/main" id="{A745166E-72BF-417F-88D7-0CFE0EA17F77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3-1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1FAC8FC-898F-4E82-92D6-FBCCF7D3A2A6}"/>
              </a:ext>
            </a:extLst>
          </p:cNvPr>
          <p:cNvSpPr/>
          <p:nvPr/>
        </p:nvSpPr>
        <p:spPr>
          <a:xfrm rot="5400000">
            <a:off x="940706" y="3122840"/>
            <a:ext cx="677060" cy="301658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2B3B08-80C9-4245-A923-3CE0CB42D74D}"/>
              </a:ext>
            </a:extLst>
          </p:cNvPr>
          <p:cNvSpPr txBox="1"/>
          <p:nvPr/>
        </p:nvSpPr>
        <p:spPr>
          <a:xfrm>
            <a:off x="4878602" y="522207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Docker </a:t>
            </a:r>
            <a:r>
              <a:rPr lang="zh-CN" altLang="en-US" dirty="0">
                <a:solidFill>
                  <a:schemeClr val="bg1"/>
                </a:solidFill>
              </a:rPr>
              <a:t>封装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6D249E-3DCE-4D66-BA25-B8F73E82E1C7}"/>
              </a:ext>
            </a:extLst>
          </p:cNvPr>
          <p:cNvSpPr txBox="1"/>
          <p:nvPr/>
        </p:nvSpPr>
        <p:spPr>
          <a:xfrm>
            <a:off x="7773873" y="2148569"/>
            <a:ext cx="34259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基于 </a:t>
            </a:r>
            <a:r>
              <a:rPr lang="en-US" altLang="zh-CN" dirty="0">
                <a:solidFill>
                  <a:schemeClr val="bg1"/>
                </a:solidFill>
              </a:rPr>
              <a:t>flask </a:t>
            </a:r>
            <a:r>
              <a:rPr lang="zh-CN" altLang="en-US" dirty="0">
                <a:solidFill>
                  <a:schemeClr val="bg1"/>
                </a:solidFill>
              </a:rPr>
              <a:t>的 </a:t>
            </a:r>
            <a:r>
              <a:rPr lang="en-US" altLang="zh-CN" dirty="0">
                <a:solidFill>
                  <a:schemeClr val="bg1"/>
                </a:solidFill>
              </a:rPr>
              <a:t>python </a:t>
            </a:r>
            <a:r>
              <a:rPr lang="zh-CN" altLang="en-US" dirty="0">
                <a:solidFill>
                  <a:schemeClr val="bg1"/>
                </a:solidFill>
              </a:rPr>
              <a:t>后端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基于微服务架构：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可拓展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高可靠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高灵活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基于 </a:t>
            </a:r>
            <a:r>
              <a:rPr lang="en-US" altLang="zh-CN" dirty="0">
                <a:solidFill>
                  <a:schemeClr val="bg1"/>
                </a:solidFill>
              </a:rPr>
              <a:t>Docker </a:t>
            </a:r>
            <a:r>
              <a:rPr lang="zh-CN" altLang="en-US" dirty="0">
                <a:solidFill>
                  <a:schemeClr val="bg1"/>
                </a:solidFill>
              </a:rPr>
              <a:t>的容器化实现：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敏捷性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多平台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适应性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云端部署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EB5640-D380-4194-8EF6-CE20B30FC6C6}"/>
              </a:ext>
            </a:extLst>
          </p:cNvPr>
          <p:cNvSpPr/>
          <p:nvPr/>
        </p:nvSpPr>
        <p:spPr>
          <a:xfrm>
            <a:off x="7776775" y="1131631"/>
            <a:ext cx="3423036" cy="4867681"/>
          </a:xfrm>
          <a:prstGeom prst="rect">
            <a:avLst/>
          </a:prstGeom>
          <a:noFill/>
          <a:ln w="539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0FA725-A84B-44D5-809A-1E29A08E0CEE}"/>
              </a:ext>
            </a:extLst>
          </p:cNvPr>
          <p:cNvSpPr/>
          <p:nvPr/>
        </p:nvSpPr>
        <p:spPr>
          <a:xfrm>
            <a:off x="726331" y="1839752"/>
            <a:ext cx="6085128" cy="98492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前端可视化页面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6C64F1C-214B-4D73-A8AD-71422DA37384}"/>
              </a:ext>
            </a:extLst>
          </p:cNvPr>
          <p:cNvSpPr/>
          <p:nvPr/>
        </p:nvSpPr>
        <p:spPr>
          <a:xfrm>
            <a:off x="655150" y="3781495"/>
            <a:ext cx="1879984" cy="150573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Flask</a:t>
            </a:r>
            <a:r>
              <a:rPr lang="zh-CN" altLang="en-US" dirty="0"/>
              <a:t>通信后端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DE6249-9F78-4076-9F27-2E3763975960}"/>
              </a:ext>
            </a:extLst>
          </p:cNvPr>
          <p:cNvSpPr/>
          <p:nvPr/>
        </p:nvSpPr>
        <p:spPr>
          <a:xfrm>
            <a:off x="4664931" y="3733182"/>
            <a:ext cx="1879984" cy="150573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数据分析后端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BBBD98EB-50FC-4994-B6B7-613166FC1DFA}"/>
              </a:ext>
            </a:extLst>
          </p:cNvPr>
          <p:cNvSpPr/>
          <p:nvPr/>
        </p:nvSpPr>
        <p:spPr>
          <a:xfrm rot="16200000">
            <a:off x="1546000" y="3119502"/>
            <a:ext cx="677060" cy="301658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345C8D-D389-4265-B938-4F964D647767}"/>
              </a:ext>
            </a:extLst>
          </p:cNvPr>
          <p:cNvSpPr txBox="1"/>
          <p:nvPr/>
        </p:nvSpPr>
        <p:spPr>
          <a:xfrm>
            <a:off x="2035359" y="3118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返回数据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B9A2662-43ED-49E5-825C-7A806296D65D}"/>
              </a:ext>
            </a:extLst>
          </p:cNvPr>
          <p:cNvSpPr/>
          <p:nvPr/>
        </p:nvSpPr>
        <p:spPr>
          <a:xfrm>
            <a:off x="2842855" y="4022266"/>
            <a:ext cx="1334615" cy="301658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155D2-FABF-40DF-A5AD-1C4B9945B378}"/>
              </a:ext>
            </a:extLst>
          </p:cNvPr>
          <p:cNvSpPr/>
          <p:nvPr/>
        </p:nvSpPr>
        <p:spPr>
          <a:xfrm rot="10800000">
            <a:off x="2804254" y="4685343"/>
            <a:ext cx="1334615" cy="301658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677775-65CE-4CBE-B668-220ABD1693A9}"/>
              </a:ext>
            </a:extLst>
          </p:cNvPr>
          <p:cNvSpPr txBox="1"/>
          <p:nvPr/>
        </p:nvSpPr>
        <p:spPr>
          <a:xfrm>
            <a:off x="169947" y="302641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URL</a:t>
            </a:r>
            <a:r>
              <a:rPr lang="zh-CN" altLang="en-US" dirty="0">
                <a:solidFill>
                  <a:schemeClr val="bg1"/>
                </a:solidFill>
              </a:rPr>
              <a:t>请求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2EEF78-5D6F-449A-8DDD-E0002ED2B28C}"/>
              </a:ext>
            </a:extLst>
          </p:cNvPr>
          <p:cNvSpPr txBox="1"/>
          <p:nvPr/>
        </p:nvSpPr>
        <p:spPr>
          <a:xfrm>
            <a:off x="2923468" y="4987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返回数据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99A7A5-7D88-49AC-B238-CCAF68A2D388}"/>
              </a:ext>
            </a:extLst>
          </p:cNvPr>
          <p:cNvSpPr/>
          <p:nvPr/>
        </p:nvSpPr>
        <p:spPr>
          <a:xfrm>
            <a:off x="4324063" y="3380687"/>
            <a:ext cx="2487396" cy="2187487"/>
          </a:xfrm>
          <a:prstGeom prst="rect">
            <a:avLst/>
          </a:prstGeom>
          <a:noFill/>
          <a:ln w="539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17F83B-0AC8-4047-81C4-3A83ACD670C7}"/>
              </a:ext>
            </a:extLst>
          </p:cNvPr>
          <p:cNvSpPr txBox="1"/>
          <p:nvPr/>
        </p:nvSpPr>
        <p:spPr>
          <a:xfrm>
            <a:off x="2971558" y="369305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zh-CN" altLang="en-US" dirty="0">
                <a:solidFill>
                  <a:schemeClr val="bg1"/>
                </a:solidFill>
              </a:rPr>
              <a:t>请求</a:t>
            </a:r>
          </a:p>
        </p:txBody>
      </p:sp>
    </p:spTree>
    <p:extLst>
      <p:ext uri="{BB962C8B-B14F-4D97-AF65-F5344CB8AC3E}">
        <p14:creationId xmlns:p14="http://schemas.microsoft.com/office/powerpoint/2010/main" val="38065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.cn-1">
            <a:extLst>
              <a:ext uri="{FF2B5EF4-FFF2-40B4-BE49-F238E27FC236}">
                <a16:creationId xmlns:a16="http://schemas.microsoft.com/office/drawing/2014/main" id="{B57E1FE8-2804-4DE6-8EF7-49835E616F53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" name="OfficePLUS.cn-2">
            <a:extLst>
              <a:ext uri="{FF2B5EF4-FFF2-40B4-BE49-F238E27FC236}">
                <a16:creationId xmlns:a16="http://schemas.microsoft.com/office/drawing/2014/main" id="{6833E462-5830-4078-A8BE-4AD4EC2E7618}"/>
              </a:ext>
            </a:extLst>
          </p:cNvPr>
          <p:cNvSpPr txBox="1"/>
          <p:nvPr/>
        </p:nvSpPr>
        <p:spPr>
          <a:xfrm>
            <a:off x="1128407" y="5010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后端流程</a:t>
            </a:r>
          </a:p>
        </p:txBody>
      </p:sp>
      <p:sp>
        <p:nvSpPr>
          <p:cNvPr id="5" name="OfficePLUS.cn-4">
            <a:extLst>
              <a:ext uri="{FF2B5EF4-FFF2-40B4-BE49-F238E27FC236}">
                <a16:creationId xmlns:a16="http://schemas.microsoft.com/office/drawing/2014/main" id="{A745166E-72BF-417F-88D7-0CFE0EA17F77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3-2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OfficePLUS.cn-5">
            <a:extLst>
              <a:ext uri="{FF2B5EF4-FFF2-40B4-BE49-F238E27FC236}">
                <a16:creationId xmlns:a16="http://schemas.microsoft.com/office/drawing/2014/main" id="{07168F3D-C195-402C-9A43-779BD6FB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874" y="1709551"/>
            <a:ext cx="589230" cy="589230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7" name="OfficePLUS.cn-6">
            <a:extLst>
              <a:ext uri="{FF2B5EF4-FFF2-40B4-BE49-F238E27FC236}">
                <a16:creationId xmlns:a16="http://schemas.microsoft.com/office/drawing/2014/main" id="{C1EEF48C-A0CD-4507-BC24-B377F0850656}"/>
              </a:ext>
            </a:extLst>
          </p:cNvPr>
          <p:cNvSpPr>
            <a:spLocks noEditPoints="1"/>
          </p:cNvSpPr>
          <p:nvPr/>
        </p:nvSpPr>
        <p:spPr bwMode="auto">
          <a:xfrm>
            <a:off x="3190424" y="1915828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OfficePLUS.cn-7">
            <a:extLst>
              <a:ext uri="{FF2B5EF4-FFF2-40B4-BE49-F238E27FC236}">
                <a16:creationId xmlns:a16="http://schemas.microsoft.com/office/drawing/2014/main" id="{49E597EC-C68F-482A-94CF-0B9E66A8E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019" y="1723645"/>
            <a:ext cx="589232" cy="588028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9" name="OfficePLUS.cn-8">
            <a:extLst>
              <a:ext uri="{FF2B5EF4-FFF2-40B4-BE49-F238E27FC236}">
                <a16:creationId xmlns:a16="http://schemas.microsoft.com/office/drawing/2014/main" id="{423C237C-6C03-4164-B64A-C31A7BB7D4AC}"/>
              </a:ext>
            </a:extLst>
          </p:cNvPr>
          <p:cNvSpPr txBox="1"/>
          <p:nvPr/>
        </p:nvSpPr>
        <p:spPr>
          <a:xfrm>
            <a:off x="2692682" y="2426080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数据格式</a:t>
            </a:r>
          </a:p>
        </p:txBody>
      </p:sp>
      <p:sp>
        <p:nvSpPr>
          <p:cNvPr id="11" name="OfficePLUS.cn-9">
            <a:extLst>
              <a:ext uri="{FF2B5EF4-FFF2-40B4-BE49-F238E27FC236}">
                <a16:creationId xmlns:a16="http://schemas.microsoft.com/office/drawing/2014/main" id="{87F09DC6-E45D-4E6E-B233-D7EAB3F91273}"/>
              </a:ext>
            </a:extLst>
          </p:cNvPr>
          <p:cNvSpPr txBox="1"/>
          <p:nvPr/>
        </p:nvSpPr>
        <p:spPr>
          <a:xfrm>
            <a:off x="7641636" y="2443566"/>
            <a:ext cx="185768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已分析内容存储</a:t>
            </a:r>
          </a:p>
        </p:txBody>
      </p:sp>
      <p:sp>
        <p:nvSpPr>
          <p:cNvPr id="13" name="OfficePLUS.cn-10">
            <a:extLst>
              <a:ext uri="{FF2B5EF4-FFF2-40B4-BE49-F238E27FC236}">
                <a16:creationId xmlns:a16="http://schemas.microsoft.com/office/drawing/2014/main" id="{E07C9388-4CE0-44D5-AADC-181D524D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874" y="3996569"/>
            <a:ext cx="589230" cy="589230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14" name="OfficePLUS.cn-11">
            <a:extLst>
              <a:ext uri="{FF2B5EF4-FFF2-40B4-BE49-F238E27FC236}">
                <a16:creationId xmlns:a16="http://schemas.microsoft.com/office/drawing/2014/main" id="{E882F083-74B3-4CED-BAAD-CA211CDB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019" y="4007589"/>
            <a:ext cx="589232" cy="588028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15" name="OfficePLUS.cn-12">
            <a:extLst>
              <a:ext uri="{FF2B5EF4-FFF2-40B4-BE49-F238E27FC236}">
                <a16:creationId xmlns:a16="http://schemas.microsoft.com/office/drawing/2014/main" id="{2FF11D4F-9E30-4474-9AE9-D06549C83E76}"/>
              </a:ext>
            </a:extLst>
          </p:cNvPr>
          <p:cNvSpPr txBox="1"/>
          <p:nvPr/>
        </p:nvSpPr>
        <p:spPr>
          <a:xfrm>
            <a:off x="2692682" y="4713098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API</a:t>
            </a:r>
            <a:r>
              <a:rPr lang="zh-CN" altLang="en-US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设计</a:t>
            </a:r>
          </a:p>
        </p:txBody>
      </p:sp>
      <p:sp>
        <p:nvSpPr>
          <p:cNvPr id="17" name="OfficePLUS.cn-13">
            <a:extLst>
              <a:ext uri="{FF2B5EF4-FFF2-40B4-BE49-F238E27FC236}">
                <a16:creationId xmlns:a16="http://schemas.microsoft.com/office/drawing/2014/main" id="{CB661A1F-66B8-4687-9C48-1321AB9DA512}"/>
              </a:ext>
            </a:extLst>
          </p:cNvPr>
          <p:cNvSpPr txBox="1"/>
          <p:nvPr/>
        </p:nvSpPr>
        <p:spPr>
          <a:xfrm>
            <a:off x="7937828" y="4727612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文件锁</a:t>
            </a:r>
          </a:p>
        </p:txBody>
      </p:sp>
      <p:grpSp>
        <p:nvGrpSpPr>
          <p:cNvPr id="19" name="OfficePLUS.cn-14">
            <a:extLst>
              <a:ext uri="{FF2B5EF4-FFF2-40B4-BE49-F238E27FC236}">
                <a16:creationId xmlns:a16="http://schemas.microsoft.com/office/drawing/2014/main" id="{35AEACE1-1F1A-40B4-9A97-993C1600E246}"/>
              </a:ext>
            </a:extLst>
          </p:cNvPr>
          <p:cNvGrpSpPr/>
          <p:nvPr/>
        </p:nvGrpSpPr>
        <p:grpSpPr>
          <a:xfrm>
            <a:off x="8456627" y="4184395"/>
            <a:ext cx="234016" cy="234416"/>
            <a:chOff x="7143757" y="2666996"/>
            <a:chExt cx="488067" cy="488901"/>
          </a:xfrm>
          <a:solidFill>
            <a:srgbClr val="16B1EA"/>
          </a:solidFill>
          <a:effectLst/>
        </p:grpSpPr>
        <p:sp>
          <p:nvSpPr>
            <p:cNvPr id="20" name="OfficePLUS.cn-14-1">
              <a:extLst>
                <a:ext uri="{FF2B5EF4-FFF2-40B4-BE49-F238E27FC236}">
                  <a16:creationId xmlns:a16="http://schemas.microsoft.com/office/drawing/2014/main" id="{C98FD0EC-A608-43B7-B4E0-6BE657D3D522}"/>
                </a:ext>
              </a:extLst>
            </p:cNvPr>
            <p:cNvSpPr/>
            <p:nvPr/>
          </p:nvSpPr>
          <p:spPr bwMode="auto">
            <a:xfrm>
              <a:off x="7143757" y="2666996"/>
              <a:ext cx="488067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1" name="OfficePLUS.cn-14-2">
              <a:extLst>
                <a:ext uri="{FF2B5EF4-FFF2-40B4-BE49-F238E27FC236}">
                  <a16:creationId xmlns:a16="http://schemas.microsoft.com/office/drawing/2014/main" id="{FD23E1E8-8D9D-4161-9888-E861BEA2F9AC}"/>
                </a:ext>
              </a:extLst>
            </p:cNvPr>
            <p:cNvSpPr/>
            <p:nvPr/>
          </p:nvSpPr>
          <p:spPr bwMode="auto">
            <a:xfrm>
              <a:off x="725054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2" name="OfficePLUS.cn-14-3">
              <a:extLst>
                <a:ext uri="{FF2B5EF4-FFF2-40B4-BE49-F238E27FC236}">
                  <a16:creationId xmlns:a16="http://schemas.microsoft.com/office/drawing/2014/main" id="{A6B0E614-6662-46E3-AB7D-7E9B31601554}"/>
                </a:ext>
              </a:extLst>
            </p:cNvPr>
            <p:cNvSpPr/>
            <p:nvPr/>
          </p:nvSpPr>
          <p:spPr bwMode="auto">
            <a:xfrm>
              <a:off x="725054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3" name="OfficePLUS.cn-14-4">
              <a:extLst>
                <a:ext uri="{FF2B5EF4-FFF2-40B4-BE49-F238E27FC236}">
                  <a16:creationId xmlns:a16="http://schemas.microsoft.com/office/drawing/2014/main" id="{C9F6BDBC-C812-4E94-A1F8-A9CE9FE26F6A}"/>
                </a:ext>
              </a:extLst>
            </p:cNvPr>
            <p:cNvSpPr/>
            <p:nvPr/>
          </p:nvSpPr>
          <p:spPr bwMode="auto">
            <a:xfrm>
              <a:off x="725054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4" name="OfficePLUS.cn-14-5">
              <a:extLst>
                <a:ext uri="{FF2B5EF4-FFF2-40B4-BE49-F238E27FC236}">
                  <a16:creationId xmlns:a16="http://schemas.microsoft.com/office/drawing/2014/main" id="{D4810449-850D-4BA3-9DD7-9528A77C9480}"/>
                </a:ext>
              </a:extLst>
            </p:cNvPr>
            <p:cNvSpPr/>
            <p:nvPr/>
          </p:nvSpPr>
          <p:spPr bwMode="auto">
            <a:xfrm>
              <a:off x="735733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5" name="OfficePLUS.cn-14-6">
              <a:extLst>
                <a:ext uri="{FF2B5EF4-FFF2-40B4-BE49-F238E27FC236}">
                  <a16:creationId xmlns:a16="http://schemas.microsoft.com/office/drawing/2014/main" id="{1CC92161-1F0D-4547-B8A7-8B8A788FE665}"/>
                </a:ext>
              </a:extLst>
            </p:cNvPr>
            <p:cNvSpPr/>
            <p:nvPr/>
          </p:nvSpPr>
          <p:spPr bwMode="auto">
            <a:xfrm>
              <a:off x="735733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6" name="OfficePLUS.cn-14-7">
              <a:extLst>
                <a:ext uri="{FF2B5EF4-FFF2-40B4-BE49-F238E27FC236}">
                  <a16:creationId xmlns:a16="http://schemas.microsoft.com/office/drawing/2014/main" id="{8D20FA0A-C52A-46B6-A86C-11C2841FD6AC}"/>
                </a:ext>
              </a:extLst>
            </p:cNvPr>
            <p:cNvSpPr/>
            <p:nvPr/>
          </p:nvSpPr>
          <p:spPr bwMode="auto">
            <a:xfrm>
              <a:off x="735733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7" name="OfficePLUS.cn-14-8">
              <a:extLst>
                <a:ext uri="{FF2B5EF4-FFF2-40B4-BE49-F238E27FC236}">
                  <a16:creationId xmlns:a16="http://schemas.microsoft.com/office/drawing/2014/main" id="{46C11664-CC3D-4234-A299-69CE51C7B15D}"/>
                </a:ext>
              </a:extLst>
            </p:cNvPr>
            <p:cNvSpPr/>
            <p:nvPr/>
          </p:nvSpPr>
          <p:spPr bwMode="auto">
            <a:xfrm>
              <a:off x="7464131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8" name="OfficePLUS.cn-14-9">
              <a:extLst>
                <a:ext uri="{FF2B5EF4-FFF2-40B4-BE49-F238E27FC236}">
                  <a16:creationId xmlns:a16="http://schemas.microsoft.com/office/drawing/2014/main" id="{3976107B-1922-4450-8C1A-21B893C38304}"/>
                </a:ext>
              </a:extLst>
            </p:cNvPr>
            <p:cNvSpPr/>
            <p:nvPr/>
          </p:nvSpPr>
          <p:spPr bwMode="auto">
            <a:xfrm>
              <a:off x="7464131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  <p:sp>
          <p:nvSpPr>
            <p:cNvPr id="29" name="OfficePLUS.cn-14-10">
              <a:extLst>
                <a:ext uri="{FF2B5EF4-FFF2-40B4-BE49-F238E27FC236}">
                  <a16:creationId xmlns:a16="http://schemas.microsoft.com/office/drawing/2014/main" id="{488810F5-206D-43B9-945D-01A869057290}"/>
                </a:ext>
              </a:extLst>
            </p:cNvPr>
            <p:cNvSpPr/>
            <p:nvPr/>
          </p:nvSpPr>
          <p:spPr bwMode="auto">
            <a:xfrm>
              <a:off x="7464131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ctr" defTabSz="608965"/>
              <a:endPara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</p:grpSp>
      <p:sp>
        <p:nvSpPr>
          <p:cNvPr id="30" name="OfficePLUS.cn-15">
            <a:extLst>
              <a:ext uri="{FF2B5EF4-FFF2-40B4-BE49-F238E27FC236}">
                <a16:creationId xmlns:a16="http://schemas.microsoft.com/office/drawing/2014/main" id="{B4D92D57-F97B-41B5-A18C-9415BB0049D6}"/>
              </a:ext>
            </a:extLst>
          </p:cNvPr>
          <p:cNvSpPr/>
          <p:nvPr/>
        </p:nvSpPr>
        <p:spPr bwMode="auto">
          <a:xfrm>
            <a:off x="3211281" y="4164029"/>
            <a:ext cx="234416" cy="2344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rgbClr val="16B1EA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algn="ctr" defTabSz="608965"/>
            <a:endParaRPr lang="en-US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sym typeface="+mn-lt"/>
            </a:endParaRPr>
          </a:p>
        </p:txBody>
      </p:sp>
      <p:sp>
        <p:nvSpPr>
          <p:cNvPr id="31" name="OfficePLUS.cn-16">
            <a:extLst>
              <a:ext uri="{FF2B5EF4-FFF2-40B4-BE49-F238E27FC236}">
                <a16:creationId xmlns:a16="http://schemas.microsoft.com/office/drawing/2014/main" id="{BF129E5E-559A-4222-B3E8-AA920E050BEA}"/>
              </a:ext>
            </a:extLst>
          </p:cNvPr>
          <p:cNvSpPr>
            <a:spLocks noEditPoints="1"/>
          </p:cNvSpPr>
          <p:nvPr/>
        </p:nvSpPr>
        <p:spPr bwMode="auto">
          <a:xfrm>
            <a:off x="8430492" y="1871735"/>
            <a:ext cx="286286" cy="2857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33" name="OfficePLUS.cn-17">
            <a:extLst>
              <a:ext uri="{FF2B5EF4-FFF2-40B4-BE49-F238E27FC236}">
                <a16:creationId xmlns:a16="http://schemas.microsoft.com/office/drawing/2014/main" id="{FCE8FE8F-033B-4107-B3CA-9725B1A6F411}"/>
              </a:ext>
            </a:extLst>
          </p:cNvPr>
          <p:cNvSpPr/>
          <p:nvPr/>
        </p:nvSpPr>
        <p:spPr>
          <a:xfrm>
            <a:off x="1722988" y="2944893"/>
            <a:ext cx="317286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后端定义布局格式，显示字段，显示颜色，增加高可自定义性</a:t>
            </a:r>
          </a:p>
        </p:txBody>
      </p:sp>
      <p:sp>
        <p:nvSpPr>
          <p:cNvPr id="36" name="OfficePLUS.cn-18">
            <a:extLst>
              <a:ext uri="{FF2B5EF4-FFF2-40B4-BE49-F238E27FC236}">
                <a16:creationId xmlns:a16="http://schemas.microsoft.com/office/drawing/2014/main" id="{9343D429-4EE4-47A8-ADB1-6957773D7497}"/>
              </a:ext>
            </a:extLst>
          </p:cNvPr>
          <p:cNvSpPr/>
          <p:nvPr/>
        </p:nvSpPr>
        <p:spPr>
          <a:xfrm>
            <a:off x="6980788" y="2944893"/>
            <a:ext cx="317286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存储已处理的数据，方便下次请求访问（空间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-&gt;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时间）</a:t>
            </a:r>
          </a:p>
        </p:txBody>
      </p:sp>
      <p:sp>
        <p:nvSpPr>
          <p:cNvPr id="37" name="OfficePLUS.cn-19">
            <a:extLst>
              <a:ext uri="{FF2B5EF4-FFF2-40B4-BE49-F238E27FC236}">
                <a16:creationId xmlns:a16="http://schemas.microsoft.com/office/drawing/2014/main" id="{4FA07DFB-F17C-47E8-BBE5-BAC290759D7F}"/>
              </a:ext>
            </a:extLst>
          </p:cNvPr>
          <p:cNvSpPr/>
          <p:nvPr/>
        </p:nvSpPr>
        <p:spPr>
          <a:xfrm>
            <a:off x="6980788" y="5078493"/>
            <a:ext cx="317286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FileLock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方法：避免多用户同时操作单个时间段数据引起的文件写入冲突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</a:rPr>
              <a:t>fcntl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，自定义方法，</a:t>
            </a:r>
            <a:r>
              <a:rPr lang="en-US" altLang="zh-CN" sz="1400" dirty="0">
                <a:solidFill>
                  <a:schemeClr val="bg1"/>
                </a:solidFill>
                <a:cs typeface="+mn-ea"/>
              </a:rPr>
              <a:t>…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38" name="OfficePLUS.cn-20">
            <a:extLst>
              <a:ext uri="{FF2B5EF4-FFF2-40B4-BE49-F238E27FC236}">
                <a16:creationId xmlns:a16="http://schemas.microsoft.com/office/drawing/2014/main" id="{ED0F1E90-CCD4-4BA2-BF5D-78FB6B0B6095}"/>
              </a:ext>
            </a:extLst>
          </p:cNvPr>
          <p:cNvSpPr/>
          <p:nvPr/>
        </p:nvSpPr>
        <p:spPr>
          <a:xfrm>
            <a:off x="1722988" y="5078493"/>
            <a:ext cx="338622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规定前后端交互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，保证传回传回的数据格式，修改相互独立，提升协作效率</a:t>
            </a:r>
          </a:p>
        </p:txBody>
      </p:sp>
    </p:spTree>
    <p:extLst>
      <p:ext uri="{BB962C8B-B14F-4D97-AF65-F5344CB8AC3E}">
        <p14:creationId xmlns:p14="http://schemas.microsoft.com/office/powerpoint/2010/main" val="42442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3" name="OfficePLUS.cn-2">
            <a:extLst>
              <a:ext uri="{FF2B5EF4-FFF2-40B4-BE49-F238E27FC236}">
                <a16:creationId xmlns:a16="http://schemas.microsoft.com/office/drawing/2014/main" id="{24D5A445-FC03-4286-85AF-F8C6CEC490B1}"/>
              </a:ext>
            </a:extLst>
          </p:cNvPr>
          <p:cNvSpPr txBox="1"/>
          <p:nvPr/>
        </p:nvSpPr>
        <p:spPr>
          <a:xfrm>
            <a:off x="1128407" y="496961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Docker</a:t>
            </a:r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封装部署</a:t>
            </a: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3-3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4109105" y="1623161"/>
            <a:ext cx="6855563" cy="472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OfficePLUS.cn-7">
            <a:extLst>
              <a:ext uri="{FF2B5EF4-FFF2-40B4-BE49-F238E27FC236}">
                <a16:creationId xmlns:a16="http://schemas.microsoft.com/office/drawing/2014/main" id="{5640D53D-B300-41BA-9517-A5210B7B8186}"/>
              </a:ext>
            </a:extLst>
          </p:cNvPr>
          <p:cNvSpPr txBox="1"/>
          <p:nvPr/>
        </p:nvSpPr>
        <p:spPr>
          <a:xfrm>
            <a:off x="4894803" y="2068803"/>
            <a:ext cx="1633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OfficePLUS.cn-8">
            <a:extLst>
              <a:ext uri="{FF2B5EF4-FFF2-40B4-BE49-F238E27FC236}">
                <a16:creationId xmlns:a16="http://schemas.microsoft.com/office/drawing/2014/main" id="{70B4E830-9F65-40A7-826E-29C1BAE24DAF}"/>
              </a:ext>
            </a:extLst>
          </p:cNvPr>
          <p:cNvSpPr/>
          <p:nvPr/>
        </p:nvSpPr>
        <p:spPr>
          <a:xfrm>
            <a:off x="6871931" y="3985324"/>
            <a:ext cx="3406702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实现更轻量级的虚拟化，方便快速部署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保证很强的一致性，保证部署的准确性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OfficePLUS.cn-9">
            <a:extLst>
              <a:ext uri="{FF2B5EF4-FFF2-40B4-BE49-F238E27FC236}">
                <a16:creationId xmlns:a16="http://schemas.microsoft.com/office/drawing/2014/main" id="{BF8CC5C0-349C-42A7-ABF6-55C4D878904E}"/>
              </a:ext>
            </a:extLst>
          </p:cNvPr>
          <p:cNvSpPr txBox="1"/>
          <p:nvPr/>
        </p:nvSpPr>
        <p:spPr>
          <a:xfrm>
            <a:off x="6878990" y="3013501"/>
            <a:ext cx="3406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0" i="0" dirty="0">
                <a:solidFill>
                  <a:schemeClr val="bg1"/>
                </a:solidFill>
                <a:effectLst/>
                <a:latin typeface="-apple-system"/>
              </a:rPr>
              <a:t>Docker 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-apple-system"/>
              </a:rPr>
              <a:t>优势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OfficePLUS.cn-10">
            <a:extLst>
              <a:ext uri="{FF2B5EF4-FFF2-40B4-BE49-F238E27FC236}">
                <a16:creationId xmlns:a16="http://schemas.microsoft.com/office/drawing/2014/main" id="{B37FD02D-A466-4DC9-8EEA-5190EBDF3106}"/>
              </a:ext>
            </a:extLst>
          </p:cNvPr>
          <p:cNvSpPr/>
          <p:nvPr/>
        </p:nvSpPr>
        <p:spPr>
          <a:xfrm>
            <a:off x="6871930" y="4856181"/>
            <a:ext cx="409273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cap="all" dirty="0">
                <a:solidFill>
                  <a:schemeClr val="bg1"/>
                </a:solidFill>
                <a:cs typeface="+mn-ea"/>
              </a:rPr>
              <a:t>各个组件可以共享主机，且互不干扰</a:t>
            </a:r>
            <a:endParaRPr lang="en-US" altLang="zh-CN" sz="1400" cap="all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cap="all" dirty="0">
                <a:solidFill>
                  <a:schemeClr val="bg1"/>
                </a:solidFill>
                <a:cs typeface="+mn-ea"/>
              </a:rPr>
              <a:t>兼容性：生产基础设置更加可靠且更易于维护</a:t>
            </a:r>
            <a:endParaRPr lang="zh-CN" altLang="en-US" sz="1400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fficePLUS.cn-11">
            <a:extLst>
              <a:ext uri="{FF2B5EF4-FFF2-40B4-BE49-F238E27FC236}">
                <a16:creationId xmlns:a16="http://schemas.microsoft.com/office/drawing/2014/main" id="{10E2BB37-6C92-4A75-A223-559209EC3672}"/>
              </a:ext>
            </a:extLst>
          </p:cNvPr>
          <p:cNvSpPr/>
          <p:nvPr/>
        </p:nvSpPr>
        <p:spPr>
          <a:xfrm>
            <a:off x="9797143" y="5950857"/>
            <a:ext cx="161245" cy="161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3" name="OfficePLUS.cn-12">
            <a:extLst>
              <a:ext uri="{FF2B5EF4-FFF2-40B4-BE49-F238E27FC236}">
                <a16:creationId xmlns:a16="http://schemas.microsoft.com/office/drawing/2014/main" id="{829F229E-A95B-47C5-B568-BFD2C5EF1D88}"/>
              </a:ext>
            </a:extLst>
          </p:cNvPr>
          <p:cNvSpPr/>
          <p:nvPr/>
        </p:nvSpPr>
        <p:spPr>
          <a:xfrm>
            <a:off x="10223387" y="5950857"/>
            <a:ext cx="161245" cy="161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4" name="OfficePLUS.cn-13">
            <a:extLst>
              <a:ext uri="{FF2B5EF4-FFF2-40B4-BE49-F238E27FC236}">
                <a16:creationId xmlns:a16="http://schemas.microsoft.com/office/drawing/2014/main" id="{C735624D-1369-4A8B-A8A8-93843FB9DDD2}"/>
              </a:ext>
            </a:extLst>
          </p:cNvPr>
          <p:cNvSpPr/>
          <p:nvPr/>
        </p:nvSpPr>
        <p:spPr>
          <a:xfrm>
            <a:off x="10649630" y="5950857"/>
            <a:ext cx="161245" cy="161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02A7BD-8096-4CA1-9A99-9CA159D9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8" y="1354673"/>
            <a:ext cx="2552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0AACAA-F354-4ABF-80C4-C5582865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63" y="0"/>
            <a:ext cx="5551737" cy="27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fficePLUS.cn-1">
            <a:extLst>
              <a:ext uri="{FF2B5EF4-FFF2-40B4-BE49-F238E27FC236}">
                <a16:creationId xmlns:a16="http://schemas.microsoft.com/office/drawing/2014/main" id="{A8FB24EE-BEA1-4359-9E79-95B6FD484B0B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35" name="OfficePLUS.cn-2">
            <a:extLst>
              <a:ext uri="{FF2B5EF4-FFF2-40B4-BE49-F238E27FC236}">
                <a16:creationId xmlns:a16="http://schemas.microsoft.com/office/drawing/2014/main" id="{DA02164E-AFC3-4A5D-B965-C0BDEC9A0076}"/>
              </a:ext>
            </a:extLst>
          </p:cNvPr>
          <p:cNvSpPr txBox="1"/>
          <p:nvPr/>
        </p:nvSpPr>
        <p:spPr>
          <a:xfrm>
            <a:off x="1128407" y="5031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网页展示</a:t>
            </a:r>
          </a:p>
        </p:txBody>
      </p:sp>
      <p:sp>
        <p:nvSpPr>
          <p:cNvPr id="39" name="OfficePLUS.cn-4">
            <a:extLst>
              <a:ext uri="{FF2B5EF4-FFF2-40B4-BE49-F238E27FC236}">
                <a16:creationId xmlns:a16="http://schemas.microsoft.com/office/drawing/2014/main" id="{A905CA41-0AAD-4A4B-80BE-2A856762B71F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3-4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3" name="邦兄作品122501">
            <a:hlinkClick r:id="" action="ppaction://media"/>
            <a:extLst>
              <a:ext uri="{FF2B5EF4-FFF2-40B4-BE49-F238E27FC236}">
                <a16:creationId xmlns:a16="http://schemas.microsoft.com/office/drawing/2014/main" id="{333DD673-3AB0-4400-8060-69FB4B24D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722" y="903282"/>
            <a:ext cx="10427739" cy="58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fficePLUS.cn-1">
            <a:extLst>
              <a:ext uri="{FF2B5EF4-FFF2-40B4-BE49-F238E27FC236}">
                <a16:creationId xmlns:a16="http://schemas.microsoft.com/office/drawing/2014/main" id="{15992951-501B-42E5-95C7-2FCACA76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OfficePLUS.cn-2">
            <a:extLst>
              <a:ext uri="{FF2B5EF4-FFF2-40B4-BE49-F238E27FC236}">
                <a16:creationId xmlns:a16="http://schemas.microsoft.com/office/drawing/2014/main" id="{F2528E6A-1693-4D74-82E1-BB8FBB9C29C6}"/>
              </a:ext>
            </a:extLst>
          </p:cNvPr>
          <p:cNvSpPr txBox="1"/>
          <p:nvPr/>
        </p:nvSpPr>
        <p:spPr>
          <a:xfrm>
            <a:off x="2637367" y="2668410"/>
            <a:ext cx="7545655" cy="1446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8800" i="1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>
                <a:latin typeface="+mn-lt"/>
                <a:sym typeface="+mn-lt"/>
              </a:rPr>
              <a:t>感谢您的聆听！</a:t>
            </a:r>
            <a:endParaRPr lang="en-US" altLang="zh-CN" dirty="0"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51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.cn-1">
            <a:extLst>
              <a:ext uri="{FF2B5EF4-FFF2-40B4-BE49-F238E27FC236}">
                <a16:creationId xmlns:a16="http://schemas.microsoft.com/office/drawing/2014/main" id="{BF18F4CD-F7CB-4F2D-B5E8-B74DB37AC6A9}"/>
              </a:ext>
            </a:extLst>
          </p:cNvPr>
          <p:cNvSpPr/>
          <p:nvPr/>
        </p:nvSpPr>
        <p:spPr>
          <a:xfrm rot="10800000">
            <a:off x="4028792" y="1758840"/>
            <a:ext cx="4095750" cy="3530819"/>
          </a:xfrm>
          <a:prstGeom prst="triangle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2">
            <a:extLst>
              <a:ext uri="{FF2B5EF4-FFF2-40B4-BE49-F238E27FC236}">
                <a16:creationId xmlns:a16="http://schemas.microsoft.com/office/drawing/2014/main" id="{ABD82C23-ADC7-4D48-A4A4-CE8C603CCFFA}"/>
              </a:ext>
            </a:extLst>
          </p:cNvPr>
          <p:cNvSpPr txBox="1"/>
          <p:nvPr/>
        </p:nvSpPr>
        <p:spPr>
          <a:xfrm>
            <a:off x="4799604" y="2212439"/>
            <a:ext cx="25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  <a:sym typeface="+mn-lt"/>
              </a:rPr>
              <a:t>PART 01</a:t>
            </a:r>
            <a:endParaRPr kumimoji="0" lang="zh-CN" altLang="en-US" sz="3600" b="0" i="0" u="none" strike="noStrike" kern="1200" cap="none" spc="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j-ea"/>
              <a:sym typeface="+mn-lt"/>
            </a:endParaRPr>
          </a:p>
        </p:txBody>
      </p:sp>
      <p:sp useBgFill="1">
        <p:nvSpPr>
          <p:cNvPr id="9" name="OfficePLUS.cn-3">
            <a:extLst>
              <a:ext uri="{FF2B5EF4-FFF2-40B4-BE49-F238E27FC236}">
                <a16:creationId xmlns:a16="http://schemas.microsoft.com/office/drawing/2014/main" id="{867C6CB7-8527-4FD5-99ED-AE04090D543C}"/>
              </a:ext>
            </a:extLst>
          </p:cNvPr>
          <p:cNvSpPr/>
          <p:nvPr/>
        </p:nvSpPr>
        <p:spPr>
          <a:xfrm>
            <a:off x="3541486" y="3018972"/>
            <a:ext cx="5109028" cy="10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1" name="OfficePLUS.cn-4">
            <a:extLst>
              <a:ext uri="{FF2B5EF4-FFF2-40B4-BE49-F238E27FC236}">
                <a16:creationId xmlns:a16="http://schemas.microsoft.com/office/drawing/2014/main" id="{571252A5-D1AF-4C25-AB80-88051A8E037E}"/>
              </a:ext>
            </a:extLst>
          </p:cNvPr>
          <p:cNvSpPr txBox="1"/>
          <p:nvPr/>
        </p:nvSpPr>
        <p:spPr>
          <a:xfrm flipH="1">
            <a:off x="4093936" y="2989751"/>
            <a:ext cx="3826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数据处理分析</a:t>
            </a:r>
            <a:endParaRPr lang="en-US" altLang="zh-CN" sz="4400" dirty="0">
              <a:gradFill>
                <a:gsLst>
                  <a:gs pos="39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ea typeface="优设标题黑" panose="000005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algn="ctr"/>
            <a:r>
              <a:rPr lang="en-US" altLang="zh-CN" sz="28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11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1-1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58594"/>
            <a:ext cx="9543768" cy="48628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        使用的库：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kumimoji="1"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Numpy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、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Pandas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        处理与分析流程：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</a:rPr>
              <a:t>使用 </a:t>
            </a:r>
            <a:r>
              <a:rPr kumimoji="1" lang="en-US" altLang="zh-CN" dirty="0">
                <a:solidFill>
                  <a:schemeClr val="bg1"/>
                </a:solidFill>
              </a:rPr>
              <a:t>Pandas</a:t>
            </a:r>
            <a:r>
              <a:rPr kumimoji="1" lang="zh-CN" altLang="en-US" dirty="0">
                <a:solidFill>
                  <a:schemeClr val="bg1"/>
                </a:solidFill>
              </a:rPr>
              <a:t> 读取 </a:t>
            </a:r>
            <a:r>
              <a:rPr kumimoji="1" lang="en-US" altLang="zh-CN" dirty="0">
                <a:solidFill>
                  <a:schemeClr val="bg1"/>
                </a:solidFill>
              </a:rPr>
              <a:t>csv</a:t>
            </a:r>
            <a:r>
              <a:rPr kumimoji="1" lang="zh-CN" altLang="en-US" dirty="0">
                <a:solidFill>
                  <a:schemeClr val="bg1"/>
                </a:solidFill>
              </a:rPr>
              <a:t> 数据，用到的数据主要是每个轴的力矩、速度。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</a:rPr>
              <a:t>使用 </a:t>
            </a:r>
            <a:r>
              <a:rPr kumimoji="1" lang="en-US" altLang="zh-CN" dirty="0" err="1">
                <a:solidFill>
                  <a:schemeClr val="bg1"/>
                </a:solidFill>
              </a:rPr>
              <a:t>Numpy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Pandas</a:t>
            </a:r>
            <a:r>
              <a:rPr kumimoji="1" lang="zh-CN" altLang="en-US" dirty="0">
                <a:solidFill>
                  <a:schemeClr val="bg1"/>
                </a:solidFill>
              </a:rPr>
              <a:t> 进行数据处理，进行数据段的划分。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</a:rPr>
              <a:t>根据数据设计分类过滤条件，并在全数据上进行测试正负样本分类情况。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</a:rPr>
              <a:t>将程序过滤结果与人类标注结果进行对比，得到正确率。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51E6D3DE-DC40-0C42-96E5-88E23A91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81" y="1398384"/>
            <a:ext cx="1384300" cy="1301750"/>
          </a:xfrm>
          <a:prstGeom prst="rect">
            <a:avLst/>
          </a:prstGeom>
        </p:spPr>
      </p:pic>
      <p:pic>
        <p:nvPicPr>
          <p:cNvPr id="6" name="图片 5" descr="手机屏幕截图&#10;&#10;中度可信度描述已自动生成">
            <a:extLst>
              <a:ext uri="{FF2B5EF4-FFF2-40B4-BE49-F238E27FC236}">
                <a16:creationId xmlns:a16="http://schemas.microsoft.com/office/drawing/2014/main" id="{2A795067-AD8B-7A41-B315-6B50D324D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04" y="1325576"/>
            <a:ext cx="3690046" cy="132407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387E51-47D6-C647-945F-1B88CD5F4F0F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22" name="OfficePLUS.cn-5">
              <a:extLst>
                <a:ext uri="{FF2B5EF4-FFF2-40B4-BE49-F238E27FC236}">
                  <a16:creationId xmlns:a16="http://schemas.microsoft.com/office/drawing/2014/main" id="{0B5B9613-30E8-E54E-8CB4-59FEE35D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24" name="OfficePLUS.cn-6">
              <a:extLst>
                <a:ext uri="{FF2B5EF4-FFF2-40B4-BE49-F238E27FC236}">
                  <a16:creationId xmlns:a16="http://schemas.microsoft.com/office/drawing/2014/main" id="{0B8DB48A-9992-6C44-8AFE-8C4733DF2D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C11C0C-2875-3347-B820-1A60B208C133}"/>
              </a:ext>
            </a:extLst>
          </p:cNvPr>
          <p:cNvGrpSpPr/>
          <p:nvPr/>
        </p:nvGrpSpPr>
        <p:grpSpPr>
          <a:xfrm>
            <a:off x="1225210" y="3148530"/>
            <a:ext cx="589230" cy="589230"/>
            <a:chOff x="566642" y="1842164"/>
            <a:chExt cx="589230" cy="589230"/>
          </a:xfrm>
        </p:grpSpPr>
        <p:sp>
          <p:nvSpPr>
            <p:cNvPr id="28" name="OfficePLUS.cn-5">
              <a:extLst>
                <a:ext uri="{FF2B5EF4-FFF2-40B4-BE49-F238E27FC236}">
                  <a16:creationId xmlns:a16="http://schemas.microsoft.com/office/drawing/2014/main" id="{1DB0695A-32FB-BE43-B53B-1D71E1731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30" name="OfficePLUS.cn-6">
              <a:extLst>
                <a:ext uri="{FF2B5EF4-FFF2-40B4-BE49-F238E27FC236}">
                  <a16:creationId xmlns:a16="http://schemas.microsoft.com/office/drawing/2014/main" id="{748271AF-15E9-B44F-ACFF-89F62130C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5" name="OfficePLUS.cn-2">
            <a:extLst>
              <a:ext uri="{FF2B5EF4-FFF2-40B4-BE49-F238E27FC236}">
                <a16:creationId xmlns:a16="http://schemas.microsoft.com/office/drawing/2014/main" id="{0F23097D-F413-42F3-9A5B-DEB784526600}"/>
              </a:ext>
            </a:extLst>
          </p:cNvPr>
          <p:cNvSpPr txBox="1"/>
          <p:nvPr/>
        </p:nvSpPr>
        <p:spPr>
          <a:xfrm>
            <a:off x="1128407" y="5031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22856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1-2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42475" y="1460957"/>
            <a:ext cx="9543768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        根据数据段间隔划分数据段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数据间隔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：在观察数据时，我们发现正常的数据大多以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20ms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为间隔，而如果间隔大于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毫秒，则意味着数据出现了中断，此时对数据进行分割，可以得到较好的划分结果。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E420D3DC-A104-6A48-B5E4-7094412A6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00" y="3137095"/>
            <a:ext cx="5480400" cy="2935552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74FFB7-D955-B348-8969-05296AA78715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25" name="OfficePLUS.cn-5">
              <a:extLst>
                <a:ext uri="{FF2B5EF4-FFF2-40B4-BE49-F238E27FC236}">
                  <a16:creationId xmlns:a16="http://schemas.microsoft.com/office/drawing/2014/main" id="{6D69993A-20A6-AB4D-B0F0-55D929C70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27" name="OfficePLUS.cn-6">
              <a:extLst>
                <a:ext uri="{FF2B5EF4-FFF2-40B4-BE49-F238E27FC236}">
                  <a16:creationId xmlns:a16="http://schemas.microsoft.com/office/drawing/2014/main" id="{0145546A-CD00-3C44-9A85-54AEAC8AB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2" name="OfficePLUS.cn-2">
            <a:extLst>
              <a:ext uri="{FF2B5EF4-FFF2-40B4-BE49-F238E27FC236}">
                <a16:creationId xmlns:a16="http://schemas.microsoft.com/office/drawing/2014/main" id="{FCC90E26-24B8-4187-B1E8-0400448AE1EC}"/>
              </a:ext>
            </a:extLst>
          </p:cNvPr>
          <p:cNvSpPr txBox="1"/>
          <p:nvPr/>
        </p:nvSpPr>
        <p:spPr>
          <a:xfrm>
            <a:off x="1128407" y="5031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数据预处理</a:t>
            </a:r>
          </a:p>
        </p:txBody>
      </p:sp>
    </p:spTree>
    <p:extLst>
      <p:ext uri="{BB962C8B-B14F-4D97-AF65-F5344CB8AC3E}">
        <p14:creationId xmlns:p14="http://schemas.microsoft.com/office/powerpoint/2010/main" val="200272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62455"/>
            <a:ext cx="9543768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设计分类过滤条件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通过观察、绘制数据（主要是转矩和速度特征），我们认为发电段存在以下三种分类情况：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启动失败</a:t>
            </a:r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启动成功后出现错误</a:t>
            </a:r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启动成功</a:t>
            </a:r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194DC9-E377-C043-8B36-6D12B6CB5B9D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4" name="OfficePLUS.cn-5">
              <a:extLst>
                <a:ext uri="{FF2B5EF4-FFF2-40B4-BE49-F238E27FC236}">
                  <a16:creationId xmlns:a16="http://schemas.microsoft.com/office/drawing/2014/main" id="{4C8E065E-A300-114A-B020-F0BC6A22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5" name="OfficePLUS.cn-6">
              <a:extLst>
                <a:ext uri="{FF2B5EF4-FFF2-40B4-BE49-F238E27FC236}">
                  <a16:creationId xmlns:a16="http://schemas.microsoft.com/office/drawing/2014/main" id="{C3FF058A-D43C-504A-B19C-5B0652DD6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0" name="OfficePLUS.cn-2">
            <a:extLst>
              <a:ext uri="{FF2B5EF4-FFF2-40B4-BE49-F238E27FC236}">
                <a16:creationId xmlns:a16="http://schemas.microsoft.com/office/drawing/2014/main" id="{E5970C30-D865-44BC-B703-22C1D74F0B17}"/>
              </a:ext>
            </a:extLst>
          </p:cNvPr>
          <p:cNvSpPr txBox="1"/>
          <p:nvPr/>
        </p:nvSpPr>
        <p:spPr>
          <a:xfrm>
            <a:off x="1128407" y="503172"/>
            <a:ext cx="1725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27519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44591"/>
            <a:ext cx="954376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启动失败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启动失败意味着速度曲线只存在短暂的拉升，而缺少了正常速度的“梯形”段。</a:t>
            </a:r>
            <a:endParaRPr kumimoji="1" lang="en-US" altLang="zh-CN" sz="2000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图片 5" descr="图形用户界面, 图表&#10;&#10;描述已自动生成">
            <a:extLst>
              <a:ext uri="{FF2B5EF4-FFF2-40B4-BE49-F238E27FC236}">
                <a16:creationId xmlns:a16="http://schemas.microsoft.com/office/drawing/2014/main" id="{8CC4810D-BFCB-CE44-87F1-09135C452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7" y="2757269"/>
            <a:ext cx="6784846" cy="335731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4949D4-3B79-BB4A-9E3D-3FD392E1E7AE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5" name="OfficePLUS.cn-5">
              <a:extLst>
                <a:ext uri="{FF2B5EF4-FFF2-40B4-BE49-F238E27FC236}">
                  <a16:creationId xmlns:a16="http://schemas.microsoft.com/office/drawing/2014/main" id="{617EFFF2-A912-4946-8C30-430326E24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6" name="OfficePLUS.cn-6">
              <a:extLst>
                <a:ext uri="{FF2B5EF4-FFF2-40B4-BE49-F238E27FC236}">
                  <a16:creationId xmlns:a16="http://schemas.microsoft.com/office/drawing/2014/main" id="{17F43DBC-AEB0-9649-8ABD-5CBE02239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2" name="OfficePLUS.cn-2">
            <a:extLst>
              <a:ext uri="{FF2B5EF4-FFF2-40B4-BE49-F238E27FC236}">
                <a16:creationId xmlns:a16="http://schemas.microsoft.com/office/drawing/2014/main" id="{027DF473-9191-43BB-8BB1-975B1CB7EF04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20498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8407" y="1475515"/>
            <a:ext cx="954376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启动成功后出现错误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该种情况的速度曲线、转矩曲线与正常工作几乎相同，但在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CSV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中可以看到错误信号。转矩会出现突变。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6EA145F1-5FEC-CB40-BFE1-CB00FD77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76" y="2922065"/>
            <a:ext cx="5848229" cy="32679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319CE58-29DA-EC47-9E8C-1E2BC10C5FE6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5" name="OfficePLUS.cn-5">
              <a:extLst>
                <a:ext uri="{FF2B5EF4-FFF2-40B4-BE49-F238E27FC236}">
                  <a16:creationId xmlns:a16="http://schemas.microsoft.com/office/drawing/2014/main" id="{34CEF2A3-BDF1-0C4C-8592-9F4EB9010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6" name="OfficePLUS.cn-6">
              <a:extLst>
                <a:ext uri="{FF2B5EF4-FFF2-40B4-BE49-F238E27FC236}">
                  <a16:creationId xmlns:a16="http://schemas.microsoft.com/office/drawing/2014/main" id="{4B81D8AA-457D-5240-B8E0-4470F829AA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2" name="OfficePLUS.cn-2">
            <a:extLst>
              <a:ext uri="{FF2B5EF4-FFF2-40B4-BE49-F238E27FC236}">
                <a16:creationId xmlns:a16="http://schemas.microsoft.com/office/drawing/2014/main" id="{CC74020D-203D-4439-9ABF-290C5762BD80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17610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PLUS.cn-1">
            <a:extLst>
              <a:ext uri="{FF2B5EF4-FFF2-40B4-BE49-F238E27FC236}">
                <a16:creationId xmlns:a16="http://schemas.microsoft.com/office/drawing/2014/main" id="{374DD41A-7737-475D-BBB9-7ED3092AAFFA}"/>
              </a:ext>
            </a:extLst>
          </p:cNvPr>
          <p:cNvSpPr/>
          <p:nvPr/>
        </p:nvSpPr>
        <p:spPr>
          <a:xfrm flipV="1">
            <a:off x="489624" y="347133"/>
            <a:ext cx="473414" cy="6463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7" name="OfficePLUS.cn-4">
            <a:extLst>
              <a:ext uri="{FF2B5EF4-FFF2-40B4-BE49-F238E27FC236}">
                <a16:creationId xmlns:a16="http://schemas.microsoft.com/office/drawing/2014/main" id="{E7BFBE62-B793-491D-A715-4C02F98DE25D}"/>
              </a:ext>
            </a:extLst>
          </p:cNvPr>
          <p:cNvSpPr txBox="1"/>
          <p:nvPr/>
        </p:nvSpPr>
        <p:spPr>
          <a:xfrm>
            <a:off x="406940" y="501025"/>
            <a:ext cx="638783" cy="338554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1-3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E6D315F-FA4A-49DB-AB99-21C14529ED75}"/>
              </a:ext>
            </a:extLst>
          </p:cNvPr>
          <p:cNvSpPr/>
          <p:nvPr/>
        </p:nvSpPr>
        <p:spPr>
          <a:xfrm>
            <a:off x="963039" y="1173723"/>
            <a:ext cx="10127360" cy="51030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23D2B2-0EA2-C549-B5E6-0C8E93F4C827}"/>
              </a:ext>
            </a:extLst>
          </p:cNvPr>
          <p:cNvSpPr txBox="1"/>
          <p:nvPr/>
        </p:nvSpPr>
        <p:spPr>
          <a:xfrm>
            <a:off x="1127038" y="1444591"/>
            <a:ext cx="954376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+mj-lt"/>
                <a:ea typeface="+mj-ea"/>
              </a:rPr>
              <a:t>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+mj-lt"/>
                <a:ea typeface="+mj-ea"/>
              </a:rPr>
              <a:t>启动成功</a:t>
            </a:r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</a:endParaRPr>
          </a:p>
          <a:p>
            <a:endParaRPr kumimoji="1" lang="en-US" altLang="zh-CN" sz="2400" b="1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转矩曲线存在先有三角形，后有震荡的形态。速度曲线先有一个冲击峰，之后出现一个梯形。</a:t>
            </a:r>
            <a:endParaRPr kumimoji="1"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图片 4" descr="图形用户界面, 图表&#10;&#10;描述已自动生成">
            <a:extLst>
              <a:ext uri="{FF2B5EF4-FFF2-40B4-BE49-F238E27FC236}">
                <a16:creationId xmlns:a16="http://schemas.microsoft.com/office/drawing/2014/main" id="{CA10CAFB-6FFE-B147-835C-86F31400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08" y="2707856"/>
            <a:ext cx="6289627" cy="350779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A2D212-F989-FC4C-9670-DF4217F29213}"/>
              </a:ext>
            </a:extLst>
          </p:cNvPr>
          <p:cNvGrpSpPr/>
          <p:nvPr/>
        </p:nvGrpSpPr>
        <p:grpSpPr>
          <a:xfrm>
            <a:off x="1225210" y="1398384"/>
            <a:ext cx="589230" cy="589230"/>
            <a:chOff x="566642" y="1842164"/>
            <a:chExt cx="589230" cy="589230"/>
          </a:xfrm>
        </p:grpSpPr>
        <p:sp>
          <p:nvSpPr>
            <p:cNvPr id="15" name="OfficePLUS.cn-5">
              <a:extLst>
                <a:ext uri="{FF2B5EF4-FFF2-40B4-BE49-F238E27FC236}">
                  <a16:creationId xmlns:a16="http://schemas.microsoft.com/office/drawing/2014/main" id="{936E95DD-0CC5-ED46-870E-9E9ACF223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42" y="1842164"/>
              <a:ext cx="589230" cy="58923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bg1"/>
                </a:solidFill>
                <a:latin typeface="+mn-lt"/>
                <a:sym typeface="+mn-lt"/>
              </a:endParaRPr>
            </a:p>
          </p:txBody>
        </p:sp>
        <p:sp>
          <p:nvSpPr>
            <p:cNvPr id="16" name="OfficePLUS.cn-6">
              <a:extLst>
                <a:ext uri="{FF2B5EF4-FFF2-40B4-BE49-F238E27FC236}">
                  <a16:creationId xmlns:a16="http://schemas.microsoft.com/office/drawing/2014/main" id="{438C36F8-6948-A54A-A114-E262AFDAA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192" y="2048441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2" name="OfficePLUS.cn-2">
            <a:extLst>
              <a:ext uri="{FF2B5EF4-FFF2-40B4-BE49-F238E27FC236}">
                <a16:creationId xmlns:a16="http://schemas.microsoft.com/office/drawing/2014/main" id="{7453B81E-D095-4603-A24C-1A80A8550677}"/>
              </a:ext>
            </a:extLst>
          </p:cNvPr>
          <p:cNvSpPr txBox="1"/>
          <p:nvPr/>
        </p:nvSpPr>
        <p:spPr>
          <a:xfrm>
            <a:off x="1128407" y="5031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39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a typeface="微软雅黑" panose="020B0503020204020204" pitchFamily="34" charset="-122"/>
                <a:sym typeface="+mn-lt"/>
              </a:rPr>
              <a:t>分类过滤条件</a:t>
            </a:r>
          </a:p>
        </p:txBody>
      </p:sp>
    </p:spTree>
    <p:extLst>
      <p:ext uri="{BB962C8B-B14F-4D97-AF65-F5344CB8AC3E}">
        <p14:creationId xmlns:p14="http://schemas.microsoft.com/office/powerpoint/2010/main" val="3081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mpdmkzm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mpdmkzm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1310</Words>
  <Application>Microsoft Office PowerPoint</Application>
  <PresentationFormat>宽屏</PresentationFormat>
  <Paragraphs>185</Paragraphs>
  <Slides>24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-apple-system</vt:lpstr>
      <vt:lpstr>等线</vt:lpstr>
      <vt:lpstr>微软雅黑</vt:lpstr>
      <vt:lpstr>微软雅黑 Light</vt:lpstr>
      <vt:lpstr>Arial</vt:lpstr>
      <vt:lpstr>Century Gothic</vt:lpstr>
      <vt:lpstr>Segoe UI Light</vt:lpstr>
      <vt:lpstr>Times New Roman</vt:lpstr>
      <vt:lpstr>1_Office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何 正保</cp:lastModifiedBy>
  <cp:revision>69</cp:revision>
  <dcterms:created xsi:type="dcterms:W3CDTF">2020-08-26T05:38:35Z</dcterms:created>
  <dcterms:modified xsi:type="dcterms:W3CDTF">2020-12-25T02:30:25Z</dcterms:modified>
</cp:coreProperties>
</file>